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68" r:id="rId4"/>
    <p:sldId id="258" r:id="rId5"/>
    <p:sldId id="259" r:id="rId6"/>
    <p:sldId id="263" r:id="rId7"/>
    <p:sldId id="270" r:id="rId8"/>
    <p:sldId id="264" r:id="rId9"/>
    <p:sldId id="265" r:id="rId10"/>
    <p:sldId id="266" r:id="rId11"/>
    <p:sldId id="267" r:id="rId12"/>
    <p:sldId id="269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38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7C58EFE-077C-45AA-A6F8-2F36708EF185}" type="doc">
      <dgm:prSet loTypeId="urn:microsoft.com/office/officeart/2005/8/layout/vList6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CA"/>
        </a:p>
      </dgm:t>
    </dgm:pt>
    <dgm:pt modelId="{BE3E9C17-5703-4C00-A14F-590379C8A907}">
      <dgm:prSet phldrT="[Text]" custT="1"/>
      <dgm:spPr/>
      <dgm:t>
        <a:bodyPr/>
        <a:lstStyle/>
        <a:p>
          <a:r>
            <a:rPr lang="en-CA" sz="2000" dirty="0"/>
            <a:t>Population</a:t>
          </a:r>
        </a:p>
      </dgm:t>
    </dgm:pt>
    <dgm:pt modelId="{00033030-7208-4159-9BC5-51A8D2228451}" type="parTrans" cxnId="{B3B0BBED-D1DA-41D9-BA4E-90E0EBC3F7BB}">
      <dgm:prSet/>
      <dgm:spPr/>
      <dgm:t>
        <a:bodyPr/>
        <a:lstStyle/>
        <a:p>
          <a:endParaRPr lang="en-CA"/>
        </a:p>
      </dgm:t>
    </dgm:pt>
    <dgm:pt modelId="{26105654-04C3-4FAF-B6ED-3749AAA88BF8}" type="sibTrans" cxnId="{B3B0BBED-D1DA-41D9-BA4E-90E0EBC3F7BB}">
      <dgm:prSet/>
      <dgm:spPr/>
      <dgm:t>
        <a:bodyPr/>
        <a:lstStyle/>
        <a:p>
          <a:endParaRPr lang="en-CA"/>
        </a:p>
      </dgm:t>
    </dgm:pt>
    <dgm:pt modelId="{2561E09B-A099-4D11-A052-51C5C6460385}">
      <dgm:prSet phldrT="[Text]"/>
      <dgm:spPr/>
      <dgm:t>
        <a:bodyPr/>
        <a:lstStyle/>
        <a:p>
          <a:r>
            <a:rPr lang="en-CA" dirty="0"/>
            <a:t>1 	                0</a:t>
          </a:r>
        </a:p>
      </dgm:t>
    </dgm:pt>
    <dgm:pt modelId="{55780233-752C-4A06-BDDA-CD3D8042DDC5}" type="parTrans" cxnId="{77EC213F-C3CB-4D97-A61D-DFCB769856F8}">
      <dgm:prSet/>
      <dgm:spPr/>
      <dgm:t>
        <a:bodyPr/>
        <a:lstStyle/>
        <a:p>
          <a:endParaRPr lang="en-CA"/>
        </a:p>
      </dgm:t>
    </dgm:pt>
    <dgm:pt modelId="{BFAF6F19-9521-4848-853E-DABDAF58E780}" type="sibTrans" cxnId="{77EC213F-C3CB-4D97-A61D-DFCB769856F8}">
      <dgm:prSet/>
      <dgm:spPr/>
      <dgm:t>
        <a:bodyPr/>
        <a:lstStyle/>
        <a:p>
          <a:endParaRPr lang="en-CA"/>
        </a:p>
      </dgm:t>
    </dgm:pt>
    <dgm:pt modelId="{363C8D91-8DA0-4452-AA05-2EFA16CCA4EF}">
      <dgm:prSet phldrT="[Text]"/>
      <dgm:spPr/>
      <dgm:t>
        <a:bodyPr/>
        <a:lstStyle/>
        <a:p>
          <a:r>
            <a:rPr lang="en-CA" dirty="0"/>
            <a:t>0.93079482      0.06920518</a:t>
          </a:r>
        </a:p>
      </dgm:t>
    </dgm:pt>
    <dgm:pt modelId="{07F48612-C34D-4A02-BACC-CF3EC6E72EC6}" type="parTrans" cxnId="{0B4B92AA-6742-421B-94E2-F1181602EC1E}">
      <dgm:prSet/>
      <dgm:spPr/>
      <dgm:t>
        <a:bodyPr/>
        <a:lstStyle/>
        <a:p>
          <a:endParaRPr lang="en-CA"/>
        </a:p>
      </dgm:t>
    </dgm:pt>
    <dgm:pt modelId="{8492AF70-5C5B-4FD6-8EA4-C87D232C54A5}" type="sibTrans" cxnId="{0B4B92AA-6742-421B-94E2-F1181602EC1E}">
      <dgm:prSet/>
      <dgm:spPr/>
      <dgm:t>
        <a:bodyPr/>
        <a:lstStyle/>
        <a:p>
          <a:endParaRPr lang="en-CA"/>
        </a:p>
      </dgm:t>
    </dgm:pt>
    <dgm:pt modelId="{884BB859-95CD-4A42-B4D3-DFC3900D762A}">
      <dgm:prSet phldrT="[Text]" custT="1"/>
      <dgm:spPr/>
      <dgm:t>
        <a:bodyPr/>
        <a:lstStyle/>
        <a:p>
          <a:r>
            <a:rPr lang="en-CA" sz="2000" dirty="0"/>
            <a:t>Accuracy</a:t>
          </a:r>
        </a:p>
      </dgm:t>
    </dgm:pt>
    <dgm:pt modelId="{BD88607D-73BC-4EAE-9C33-E868044588F5}" type="parTrans" cxnId="{397C32B4-DC87-4C20-A77F-8D1E52AA844C}">
      <dgm:prSet/>
      <dgm:spPr/>
      <dgm:t>
        <a:bodyPr/>
        <a:lstStyle/>
        <a:p>
          <a:endParaRPr lang="en-CA"/>
        </a:p>
      </dgm:t>
    </dgm:pt>
    <dgm:pt modelId="{54D6B1B5-363F-43B5-8272-8DB9C1FF720E}" type="sibTrans" cxnId="{397C32B4-DC87-4C20-A77F-8D1E52AA844C}">
      <dgm:prSet/>
      <dgm:spPr/>
      <dgm:t>
        <a:bodyPr/>
        <a:lstStyle/>
        <a:p>
          <a:endParaRPr lang="en-CA"/>
        </a:p>
      </dgm:t>
    </dgm:pt>
    <dgm:pt modelId="{D69B74F9-E927-4EF9-80EB-F99ADD6A93FA}">
      <dgm:prSet phldrT="[Text]"/>
      <dgm:spPr/>
      <dgm:t>
        <a:bodyPr/>
        <a:lstStyle/>
        <a:p>
          <a:r>
            <a:rPr lang="en-CA" dirty="0"/>
            <a:t>Accuracy  : 0.772797</a:t>
          </a:r>
        </a:p>
      </dgm:t>
    </dgm:pt>
    <dgm:pt modelId="{A31B879B-A4B3-4D23-9DBF-7DD463413593}" type="parTrans" cxnId="{C584DA57-E7DC-4E10-9ED6-B7240DEAA15E}">
      <dgm:prSet/>
      <dgm:spPr/>
      <dgm:t>
        <a:bodyPr/>
        <a:lstStyle/>
        <a:p>
          <a:endParaRPr lang="en-CA"/>
        </a:p>
      </dgm:t>
    </dgm:pt>
    <dgm:pt modelId="{C6323AA1-BC66-4C7E-A364-94EDD07ABCD5}" type="sibTrans" cxnId="{C584DA57-E7DC-4E10-9ED6-B7240DEAA15E}">
      <dgm:prSet/>
      <dgm:spPr/>
      <dgm:t>
        <a:bodyPr/>
        <a:lstStyle/>
        <a:p>
          <a:endParaRPr lang="en-CA"/>
        </a:p>
      </dgm:t>
    </dgm:pt>
    <dgm:pt modelId="{FA3A7B84-A45A-4485-BB4E-2C5DCF81CF2A}" type="pres">
      <dgm:prSet presAssocID="{D7C58EFE-077C-45AA-A6F8-2F36708EF185}" presName="Name0" presStyleCnt="0">
        <dgm:presLayoutVars>
          <dgm:dir/>
          <dgm:animLvl val="lvl"/>
          <dgm:resizeHandles/>
        </dgm:presLayoutVars>
      </dgm:prSet>
      <dgm:spPr/>
    </dgm:pt>
    <dgm:pt modelId="{DD458A1D-E13A-4857-87EA-28B2F64B0BA8}" type="pres">
      <dgm:prSet presAssocID="{BE3E9C17-5703-4C00-A14F-590379C8A907}" presName="linNode" presStyleCnt="0"/>
      <dgm:spPr/>
    </dgm:pt>
    <dgm:pt modelId="{3220B4F3-25D0-4CF8-97C1-C932A7F1942F}" type="pres">
      <dgm:prSet presAssocID="{BE3E9C17-5703-4C00-A14F-590379C8A907}" presName="parentShp" presStyleLbl="node1" presStyleIdx="0" presStyleCnt="2" custLinFactNeighborX="289" custLinFactNeighborY="-26">
        <dgm:presLayoutVars>
          <dgm:bulletEnabled val="1"/>
        </dgm:presLayoutVars>
      </dgm:prSet>
      <dgm:spPr/>
    </dgm:pt>
    <dgm:pt modelId="{64F6CA1E-8AC2-4291-A2F8-D7229DF65D63}" type="pres">
      <dgm:prSet presAssocID="{BE3E9C17-5703-4C00-A14F-590379C8A907}" presName="childShp" presStyleLbl="bgAccFollowNode1" presStyleIdx="0" presStyleCnt="2">
        <dgm:presLayoutVars>
          <dgm:bulletEnabled val="1"/>
        </dgm:presLayoutVars>
      </dgm:prSet>
      <dgm:spPr/>
    </dgm:pt>
    <dgm:pt modelId="{F0B5884E-99D4-4EF9-9DD9-77A20892826D}" type="pres">
      <dgm:prSet presAssocID="{26105654-04C3-4FAF-B6ED-3749AAA88BF8}" presName="spacing" presStyleCnt="0"/>
      <dgm:spPr/>
    </dgm:pt>
    <dgm:pt modelId="{50DF5660-A370-42EF-846A-788B7EF6BDAF}" type="pres">
      <dgm:prSet presAssocID="{884BB859-95CD-4A42-B4D3-DFC3900D762A}" presName="linNode" presStyleCnt="0"/>
      <dgm:spPr/>
    </dgm:pt>
    <dgm:pt modelId="{2AAA4BB4-FB71-45DD-9E25-630C59113A18}" type="pres">
      <dgm:prSet presAssocID="{884BB859-95CD-4A42-B4D3-DFC3900D762A}" presName="parentShp" presStyleLbl="node1" presStyleIdx="1" presStyleCnt="2">
        <dgm:presLayoutVars>
          <dgm:bulletEnabled val="1"/>
        </dgm:presLayoutVars>
      </dgm:prSet>
      <dgm:spPr/>
    </dgm:pt>
    <dgm:pt modelId="{449C04CA-5724-49F2-909A-8FC69903D281}" type="pres">
      <dgm:prSet presAssocID="{884BB859-95CD-4A42-B4D3-DFC3900D762A}" presName="childShp" presStyleLbl="bgAccFollowNode1" presStyleIdx="1" presStyleCnt="2">
        <dgm:presLayoutVars>
          <dgm:bulletEnabled val="1"/>
        </dgm:presLayoutVars>
      </dgm:prSet>
      <dgm:spPr/>
    </dgm:pt>
  </dgm:ptLst>
  <dgm:cxnLst>
    <dgm:cxn modelId="{0ED3C128-968B-4B93-9FE2-B0CFF4B625B6}" type="presOf" srcId="{884BB859-95CD-4A42-B4D3-DFC3900D762A}" destId="{2AAA4BB4-FB71-45DD-9E25-630C59113A18}" srcOrd="0" destOrd="0" presId="urn:microsoft.com/office/officeart/2005/8/layout/vList6"/>
    <dgm:cxn modelId="{77EC213F-C3CB-4D97-A61D-DFCB769856F8}" srcId="{BE3E9C17-5703-4C00-A14F-590379C8A907}" destId="{2561E09B-A099-4D11-A052-51C5C6460385}" srcOrd="0" destOrd="0" parTransId="{55780233-752C-4A06-BDDA-CD3D8042DDC5}" sibTransId="{BFAF6F19-9521-4848-853E-DABDAF58E780}"/>
    <dgm:cxn modelId="{C584DA57-E7DC-4E10-9ED6-B7240DEAA15E}" srcId="{884BB859-95CD-4A42-B4D3-DFC3900D762A}" destId="{D69B74F9-E927-4EF9-80EB-F99ADD6A93FA}" srcOrd="0" destOrd="0" parTransId="{A31B879B-A4B3-4D23-9DBF-7DD463413593}" sibTransId="{C6323AA1-BC66-4C7E-A364-94EDD07ABCD5}"/>
    <dgm:cxn modelId="{8BEF6478-49CB-4537-AFB1-6A09E84B2768}" type="presOf" srcId="{D7C58EFE-077C-45AA-A6F8-2F36708EF185}" destId="{FA3A7B84-A45A-4485-BB4E-2C5DCF81CF2A}" srcOrd="0" destOrd="0" presId="urn:microsoft.com/office/officeart/2005/8/layout/vList6"/>
    <dgm:cxn modelId="{0B4B92AA-6742-421B-94E2-F1181602EC1E}" srcId="{BE3E9C17-5703-4C00-A14F-590379C8A907}" destId="{363C8D91-8DA0-4452-AA05-2EFA16CCA4EF}" srcOrd="1" destOrd="0" parTransId="{07F48612-C34D-4A02-BACC-CF3EC6E72EC6}" sibTransId="{8492AF70-5C5B-4FD6-8EA4-C87D232C54A5}"/>
    <dgm:cxn modelId="{397C32B4-DC87-4C20-A77F-8D1E52AA844C}" srcId="{D7C58EFE-077C-45AA-A6F8-2F36708EF185}" destId="{884BB859-95CD-4A42-B4D3-DFC3900D762A}" srcOrd="1" destOrd="0" parTransId="{BD88607D-73BC-4EAE-9C33-E868044588F5}" sibTransId="{54D6B1B5-363F-43B5-8272-8DB9C1FF720E}"/>
    <dgm:cxn modelId="{D13BAABB-91E3-4D0A-A9B1-56F5927CB5EA}" type="presOf" srcId="{363C8D91-8DA0-4452-AA05-2EFA16CCA4EF}" destId="{64F6CA1E-8AC2-4291-A2F8-D7229DF65D63}" srcOrd="0" destOrd="1" presId="urn:microsoft.com/office/officeart/2005/8/layout/vList6"/>
    <dgm:cxn modelId="{77401FD4-F492-418F-94CD-9A205219F40A}" type="presOf" srcId="{2561E09B-A099-4D11-A052-51C5C6460385}" destId="{64F6CA1E-8AC2-4291-A2F8-D7229DF65D63}" srcOrd="0" destOrd="0" presId="urn:microsoft.com/office/officeart/2005/8/layout/vList6"/>
    <dgm:cxn modelId="{08DD7FEB-C0EB-4671-8C19-C56FB98C9A72}" type="presOf" srcId="{BE3E9C17-5703-4C00-A14F-590379C8A907}" destId="{3220B4F3-25D0-4CF8-97C1-C932A7F1942F}" srcOrd="0" destOrd="0" presId="urn:microsoft.com/office/officeart/2005/8/layout/vList6"/>
    <dgm:cxn modelId="{B3B0BBED-D1DA-41D9-BA4E-90E0EBC3F7BB}" srcId="{D7C58EFE-077C-45AA-A6F8-2F36708EF185}" destId="{BE3E9C17-5703-4C00-A14F-590379C8A907}" srcOrd="0" destOrd="0" parTransId="{00033030-7208-4159-9BC5-51A8D2228451}" sibTransId="{26105654-04C3-4FAF-B6ED-3749AAA88BF8}"/>
    <dgm:cxn modelId="{C72072F0-1CE7-437D-983C-C589FC6E638E}" type="presOf" srcId="{D69B74F9-E927-4EF9-80EB-F99ADD6A93FA}" destId="{449C04CA-5724-49F2-909A-8FC69903D281}" srcOrd="0" destOrd="0" presId="urn:microsoft.com/office/officeart/2005/8/layout/vList6"/>
    <dgm:cxn modelId="{8C51A2E7-9B49-4C63-8E53-C080F4767879}" type="presParOf" srcId="{FA3A7B84-A45A-4485-BB4E-2C5DCF81CF2A}" destId="{DD458A1D-E13A-4857-87EA-28B2F64B0BA8}" srcOrd="0" destOrd="0" presId="urn:microsoft.com/office/officeart/2005/8/layout/vList6"/>
    <dgm:cxn modelId="{2DE0124D-E84E-4733-AC5A-D25F0F7CD1E0}" type="presParOf" srcId="{DD458A1D-E13A-4857-87EA-28B2F64B0BA8}" destId="{3220B4F3-25D0-4CF8-97C1-C932A7F1942F}" srcOrd="0" destOrd="0" presId="urn:microsoft.com/office/officeart/2005/8/layout/vList6"/>
    <dgm:cxn modelId="{78CE5BC3-2D7C-4639-B2A0-3683E3AD7830}" type="presParOf" srcId="{DD458A1D-E13A-4857-87EA-28B2F64B0BA8}" destId="{64F6CA1E-8AC2-4291-A2F8-D7229DF65D63}" srcOrd="1" destOrd="0" presId="urn:microsoft.com/office/officeart/2005/8/layout/vList6"/>
    <dgm:cxn modelId="{F64D339A-ADDA-4A9D-8B42-4FEC171DA348}" type="presParOf" srcId="{FA3A7B84-A45A-4485-BB4E-2C5DCF81CF2A}" destId="{F0B5884E-99D4-4EF9-9DD9-77A20892826D}" srcOrd="1" destOrd="0" presId="urn:microsoft.com/office/officeart/2005/8/layout/vList6"/>
    <dgm:cxn modelId="{950DE95B-A0A2-4E94-A9BC-2C40B8030423}" type="presParOf" srcId="{FA3A7B84-A45A-4485-BB4E-2C5DCF81CF2A}" destId="{50DF5660-A370-42EF-846A-788B7EF6BDAF}" srcOrd="2" destOrd="0" presId="urn:microsoft.com/office/officeart/2005/8/layout/vList6"/>
    <dgm:cxn modelId="{9419FF44-AD26-4DC9-8D19-B3FDE327B09A}" type="presParOf" srcId="{50DF5660-A370-42EF-846A-788B7EF6BDAF}" destId="{2AAA4BB4-FB71-45DD-9E25-630C59113A18}" srcOrd="0" destOrd="0" presId="urn:microsoft.com/office/officeart/2005/8/layout/vList6"/>
    <dgm:cxn modelId="{0147ECC8-4963-471C-AD16-9496A1FDACEB}" type="presParOf" srcId="{50DF5660-A370-42EF-846A-788B7EF6BDAF}" destId="{449C04CA-5724-49F2-909A-8FC69903D281}" srcOrd="1" destOrd="0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F6CA1E-8AC2-4291-A2F8-D7229DF65D63}">
      <dsp:nvSpPr>
        <dsp:cNvPr id="0" name=""/>
        <dsp:cNvSpPr/>
      </dsp:nvSpPr>
      <dsp:spPr>
        <a:xfrm>
          <a:off x="2128058" y="209"/>
          <a:ext cx="3192087" cy="816045"/>
        </a:xfrm>
        <a:prstGeom prst="rightArrow">
          <a:avLst>
            <a:gd name="adj1" fmla="val 75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65" tIns="12065" rIns="12065" bIns="12065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900" kern="1200" dirty="0"/>
            <a:t>1 	                0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900" kern="1200" dirty="0"/>
            <a:t>0.93079482      0.06920518</a:t>
          </a:r>
        </a:p>
      </dsp:txBody>
      <dsp:txXfrm>
        <a:off x="2128058" y="102215"/>
        <a:ext cx="2886070" cy="612033"/>
      </dsp:txXfrm>
    </dsp:sp>
    <dsp:sp modelId="{3220B4F3-25D0-4CF8-97C1-C932A7F1942F}">
      <dsp:nvSpPr>
        <dsp:cNvPr id="0" name=""/>
        <dsp:cNvSpPr/>
      </dsp:nvSpPr>
      <dsp:spPr>
        <a:xfrm>
          <a:off x="9225" y="0"/>
          <a:ext cx="2128058" cy="81604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000" kern="1200" dirty="0"/>
            <a:t>Population</a:t>
          </a:r>
        </a:p>
      </dsp:txBody>
      <dsp:txXfrm>
        <a:off x="49061" y="39836"/>
        <a:ext cx="2048386" cy="736373"/>
      </dsp:txXfrm>
    </dsp:sp>
    <dsp:sp modelId="{449C04CA-5724-49F2-909A-8FC69903D281}">
      <dsp:nvSpPr>
        <dsp:cNvPr id="0" name=""/>
        <dsp:cNvSpPr/>
      </dsp:nvSpPr>
      <dsp:spPr>
        <a:xfrm>
          <a:off x="2128058" y="897859"/>
          <a:ext cx="3192087" cy="816045"/>
        </a:xfrm>
        <a:prstGeom prst="rightArrow">
          <a:avLst>
            <a:gd name="adj1" fmla="val 75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65" tIns="12065" rIns="12065" bIns="12065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900" kern="1200" dirty="0"/>
            <a:t>Accuracy  : 0.772797</a:t>
          </a:r>
        </a:p>
      </dsp:txBody>
      <dsp:txXfrm>
        <a:off x="2128058" y="999865"/>
        <a:ext cx="2886070" cy="612033"/>
      </dsp:txXfrm>
    </dsp:sp>
    <dsp:sp modelId="{2AAA4BB4-FB71-45DD-9E25-630C59113A18}">
      <dsp:nvSpPr>
        <dsp:cNvPr id="0" name=""/>
        <dsp:cNvSpPr/>
      </dsp:nvSpPr>
      <dsp:spPr>
        <a:xfrm>
          <a:off x="0" y="897859"/>
          <a:ext cx="2128058" cy="81604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000" kern="1200" dirty="0"/>
            <a:t>Accuracy</a:t>
          </a:r>
        </a:p>
      </dsp:txBody>
      <dsp:txXfrm>
        <a:off x="39836" y="937695"/>
        <a:ext cx="2048386" cy="73637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D82CA1-15B4-4532-87BE-13E197D74E01}" type="datetimeFigureOut">
              <a:rPr lang="en-CA" smtClean="0"/>
              <a:t>2018-12-01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F8BCE2-451F-4AB3-8206-6C24B951636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220167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F8BCE2-451F-4AB3-8206-6C24B9516368}" type="slidenum">
              <a:rPr lang="en-CA" smtClean="0"/>
              <a:t>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646384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F8BCE2-451F-4AB3-8206-6C24B9516368}" type="slidenum">
              <a:rPr lang="en-CA" smtClean="0"/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729241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2C0E5D-8BEF-4539-B4C1-F231796F22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3C5B861-7EF4-48EE-8B3D-EC836CBD0C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E9ACDC-F3B5-432C-8C18-B5EAD01213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F1F6A-3E27-492E-B918-CC807DAD0ED2}" type="datetimeFigureOut">
              <a:rPr lang="en-CA" smtClean="0"/>
              <a:t>2018-12-01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84F960-8535-4813-93A4-6B2352EDAA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7E2F37-7750-49C1-BE25-E9A15F5B9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4EC9E-1737-42F1-A99E-2A8853EA3B8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154131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152FD3-6AE6-4696-B783-03DDD4FD0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C12B2B5-11D0-4CC5-A2AB-31AC6CAAFF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8D388E-C3B9-4075-B6E0-811D6F599D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F1F6A-3E27-492E-B918-CC807DAD0ED2}" type="datetimeFigureOut">
              <a:rPr lang="en-CA" smtClean="0"/>
              <a:t>2018-12-01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C2E7D1-160C-4064-B65F-B6CFE444D8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63EE84-9991-410C-8975-4A76CC36BC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4EC9E-1737-42F1-A99E-2A8853EA3B8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386168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B177D63-80F5-49D6-BF59-65FFD170DD7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A4FA77-A813-4762-ABD7-B4DECD9170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13834D-5ABB-4AAE-80EF-1E678FD30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F1F6A-3E27-492E-B918-CC807DAD0ED2}" type="datetimeFigureOut">
              <a:rPr lang="en-CA" smtClean="0"/>
              <a:t>2018-12-01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4571E1-BA5C-497C-B1D4-7312D53432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C91CFF-8D3B-4A4E-8E8F-7DB128AD0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4EC9E-1737-42F1-A99E-2A8853EA3B8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887187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11F55-790D-4E28-9868-53F912576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B40906-87B2-4058-9617-BB1C5D75C1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6CCA56-C880-410C-888A-98E8B7FA85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F1F6A-3E27-492E-B918-CC807DAD0ED2}" type="datetimeFigureOut">
              <a:rPr lang="en-CA" smtClean="0"/>
              <a:t>2018-12-01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52D3A5-4949-420A-8EB2-7BA03C7A0C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185737-DAD3-4E34-9C2D-EE3470357D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4EC9E-1737-42F1-A99E-2A8853EA3B8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847633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67C98-1B3D-4C5C-ACDD-9D8A6FA4A7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6D007F-7714-4691-81DC-903AFD3C1D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339689-1681-49F7-86B2-FFBE557A1C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F1F6A-3E27-492E-B918-CC807DAD0ED2}" type="datetimeFigureOut">
              <a:rPr lang="en-CA" smtClean="0"/>
              <a:t>2018-12-01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0A7D9B-3546-41BA-BB88-04461F7ED8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45A005-0183-4B7A-807B-9176CD928C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4EC9E-1737-42F1-A99E-2A8853EA3B8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383676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DA8039-EBF1-45DF-954A-AD83C367B2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302A72-B3A9-4715-B80B-05E9BD9F9B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E53A07-4288-4FB6-AC10-228F096DBD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4590E2-E2AA-4BC0-AE45-42354C5940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F1F6A-3E27-492E-B918-CC807DAD0ED2}" type="datetimeFigureOut">
              <a:rPr lang="en-CA" smtClean="0"/>
              <a:t>2018-12-01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98412C-85C2-4A06-8C65-329AD7FFB1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4A1FE2-859B-425B-BC3C-17FC13DA5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4EC9E-1737-42F1-A99E-2A8853EA3B8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743229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45F9AD-D2CC-4508-AC52-176F00EBFE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BD95B8-F5DD-42C6-9492-423F96D2A1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B8CC0B-A7E5-429D-9571-A397F642CA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D103064-742B-44E0-BAC8-A51278C15C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86782B0-BF1D-4542-A1C7-5AB0CCBA13B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564E0D7-B09E-4808-8009-E144C2940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F1F6A-3E27-492E-B918-CC807DAD0ED2}" type="datetimeFigureOut">
              <a:rPr lang="en-CA" smtClean="0"/>
              <a:t>2018-12-01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D378E8F-7C0C-4ED5-A04F-FE56DF6B25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2CF23AC-0D93-481D-A13F-E264657AF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4EC9E-1737-42F1-A99E-2A8853EA3B8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031995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35204-EA91-4A42-83E1-A1E6BA3BC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436AFAE-37F8-4ABA-947E-D84986B535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F1F6A-3E27-492E-B918-CC807DAD0ED2}" type="datetimeFigureOut">
              <a:rPr lang="en-CA" smtClean="0"/>
              <a:t>2018-12-01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161204-0657-430F-9401-0AE2EB1FE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7DD938-AF33-41A1-AC4C-5069F811B6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4EC9E-1737-42F1-A99E-2A8853EA3B8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757532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7EC0901-5513-4266-89AA-0CA6ECF469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F1F6A-3E27-492E-B918-CC807DAD0ED2}" type="datetimeFigureOut">
              <a:rPr lang="en-CA" smtClean="0"/>
              <a:t>2018-12-01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55D94B0-05D2-447D-89D3-8E49388988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601D94-32C7-4B82-8F84-025F53CA7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4EC9E-1737-42F1-A99E-2A8853EA3B8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491317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2A9705-D059-4677-A97C-31A02CC4E3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D8ADD1-B9B1-4A2D-840B-73ACC75D67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6A3BAB-76F6-411F-B118-0899233F11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8CB92B-3653-45E3-998C-64F7C40770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F1F6A-3E27-492E-B918-CC807DAD0ED2}" type="datetimeFigureOut">
              <a:rPr lang="en-CA" smtClean="0"/>
              <a:t>2018-12-01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089D1F-5C63-4388-A392-AF76276DFA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9171E8-8971-4D54-A260-4AD6EAFCB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4EC9E-1737-42F1-A99E-2A8853EA3B8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611986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445AAE-63B6-4935-BC88-13CAE6F8E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D199B50-8978-450C-86E6-0DA991BECCE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4E2C26-D1CC-4A53-8952-2BFE3DA913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5743FF-5E53-4CE0-B82B-E5B70023F1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F1F6A-3E27-492E-B918-CC807DAD0ED2}" type="datetimeFigureOut">
              <a:rPr lang="en-CA" smtClean="0"/>
              <a:t>2018-12-01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37003C-F06A-480A-B340-54DB6DD8C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84751A-6DE4-45BE-9886-673970BA79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4EC9E-1737-42F1-A99E-2A8853EA3B8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711643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33544B0-EB81-4EE9-9019-D2802AB7C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DA733D-FE55-4E72-ACEC-F0508562BF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217529-14F5-4F51-8936-8A04B719C5B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EF1F6A-3E27-492E-B918-CC807DAD0ED2}" type="datetimeFigureOut">
              <a:rPr lang="en-CA" smtClean="0"/>
              <a:t>2018-12-01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D5497F-2C86-4625-B69A-4AECDD47B6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A87D89-E352-4586-9C89-5F7D0821BC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54EC9E-1737-42F1-A99E-2A8853EA3B8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505629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mailto:Emami.Babak@gmail.com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jpg"/><Relationship Id="rId4" Type="http://schemas.openxmlformats.org/officeDocument/2006/relationships/image" Target="../media/image16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82A8451-E19A-4A97-8771-94080DD2CB4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14" b="-1"/>
          <a:stretch/>
        </p:blipFill>
        <p:spPr>
          <a:xfrm>
            <a:off x="0" y="10"/>
            <a:ext cx="10655455" cy="6857990"/>
          </a:xfrm>
          <a:custGeom>
            <a:avLst/>
            <a:gdLst>
              <a:gd name="connsiteX0" fmla="*/ 8526285 w 10655455"/>
              <a:gd name="connsiteY0" fmla="*/ 6283111 h 6858000"/>
              <a:gd name="connsiteX1" fmla="*/ 10157124 w 10655455"/>
              <a:gd name="connsiteY1" fmla="*/ 6283111 h 6858000"/>
              <a:gd name="connsiteX2" fmla="*/ 10407209 w 10655455"/>
              <a:gd name="connsiteY2" fmla="*/ 6430504 h 6858000"/>
              <a:gd name="connsiteX3" fmla="*/ 10606716 w 10655455"/>
              <a:gd name="connsiteY3" fmla="*/ 6774068 h 6858000"/>
              <a:gd name="connsiteX4" fmla="*/ 10655455 w 10655455"/>
              <a:gd name="connsiteY4" fmla="*/ 6858000 h 6858000"/>
              <a:gd name="connsiteX5" fmla="*/ 8025501 w 10655455"/>
              <a:gd name="connsiteY5" fmla="*/ 6858000 h 6858000"/>
              <a:gd name="connsiteX6" fmla="*/ 8129453 w 10655455"/>
              <a:gd name="connsiteY6" fmla="*/ 6678214 h 6858000"/>
              <a:gd name="connsiteX7" fmla="*/ 8272677 w 10655455"/>
              <a:gd name="connsiteY7" fmla="*/ 6430504 h 6858000"/>
              <a:gd name="connsiteX8" fmla="*/ 8526285 w 10655455"/>
              <a:gd name="connsiteY8" fmla="*/ 6283111 h 6858000"/>
              <a:gd name="connsiteX9" fmla="*/ 8508611 w 10655455"/>
              <a:gd name="connsiteY9" fmla="*/ 4776272 h 6858000"/>
              <a:gd name="connsiteX10" fmla="*/ 9153763 w 10655455"/>
              <a:gd name="connsiteY10" fmla="*/ 4776272 h 6858000"/>
              <a:gd name="connsiteX11" fmla="*/ 9252696 w 10655455"/>
              <a:gd name="connsiteY11" fmla="*/ 4834580 h 6858000"/>
              <a:gd name="connsiteX12" fmla="*/ 9575969 w 10655455"/>
              <a:gd name="connsiteY12" fmla="*/ 5391278 h 6858000"/>
              <a:gd name="connsiteX13" fmla="*/ 9575969 w 10655455"/>
              <a:gd name="connsiteY13" fmla="*/ 5505116 h 6858000"/>
              <a:gd name="connsiteX14" fmla="*/ 9252696 w 10655455"/>
              <a:gd name="connsiteY14" fmla="*/ 6061815 h 6858000"/>
              <a:gd name="connsiteX15" fmla="*/ 9153763 w 10655455"/>
              <a:gd name="connsiteY15" fmla="*/ 6120122 h 6858000"/>
              <a:gd name="connsiteX16" fmla="*/ 8508611 w 10655455"/>
              <a:gd name="connsiteY16" fmla="*/ 6120122 h 6858000"/>
              <a:gd name="connsiteX17" fmla="*/ 8408284 w 10655455"/>
              <a:gd name="connsiteY17" fmla="*/ 6061815 h 6858000"/>
              <a:gd name="connsiteX18" fmla="*/ 8086404 w 10655455"/>
              <a:gd name="connsiteY18" fmla="*/ 5505116 h 6858000"/>
              <a:gd name="connsiteX19" fmla="*/ 8086404 w 10655455"/>
              <a:gd name="connsiteY19" fmla="*/ 5391278 h 6858000"/>
              <a:gd name="connsiteX20" fmla="*/ 8408284 w 10655455"/>
              <a:gd name="connsiteY20" fmla="*/ 4834580 h 6858000"/>
              <a:gd name="connsiteX21" fmla="*/ 8508611 w 10655455"/>
              <a:gd name="connsiteY21" fmla="*/ 4776272 h 6858000"/>
              <a:gd name="connsiteX22" fmla="*/ 8438383 w 10655455"/>
              <a:gd name="connsiteY22" fmla="*/ 4182594 h 6858000"/>
              <a:gd name="connsiteX23" fmla="*/ 8671249 w 10655455"/>
              <a:gd name="connsiteY23" fmla="*/ 4182594 h 6858000"/>
              <a:gd name="connsiteX24" fmla="*/ 8706958 w 10655455"/>
              <a:gd name="connsiteY24" fmla="*/ 4203640 h 6858000"/>
              <a:gd name="connsiteX25" fmla="*/ 8823642 w 10655455"/>
              <a:gd name="connsiteY25" fmla="*/ 4404579 h 6858000"/>
              <a:gd name="connsiteX26" fmla="*/ 8823642 w 10655455"/>
              <a:gd name="connsiteY26" fmla="*/ 4445668 h 6858000"/>
              <a:gd name="connsiteX27" fmla="*/ 8706958 w 10655455"/>
              <a:gd name="connsiteY27" fmla="*/ 4646606 h 6858000"/>
              <a:gd name="connsiteX28" fmla="*/ 8671249 w 10655455"/>
              <a:gd name="connsiteY28" fmla="*/ 4667652 h 6858000"/>
              <a:gd name="connsiteX29" fmla="*/ 8438383 w 10655455"/>
              <a:gd name="connsiteY29" fmla="*/ 4667652 h 6858000"/>
              <a:gd name="connsiteX30" fmla="*/ 8402170 w 10655455"/>
              <a:gd name="connsiteY30" fmla="*/ 4646606 h 6858000"/>
              <a:gd name="connsiteX31" fmla="*/ 8285989 w 10655455"/>
              <a:gd name="connsiteY31" fmla="*/ 4445668 h 6858000"/>
              <a:gd name="connsiteX32" fmla="*/ 8285989 w 10655455"/>
              <a:gd name="connsiteY32" fmla="*/ 4404579 h 6858000"/>
              <a:gd name="connsiteX33" fmla="*/ 8402170 w 10655455"/>
              <a:gd name="connsiteY33" fmla="*/ 4203640 h 6858000"/>
              <a:gd name="connsiteX34" fmla="*/ 8438383 w 10655455"/>
              <a:gd name="connsiteY34" fmla="*/ 4182594 h 6858000"/>
              <a:gd name="connsiteX35" fmla="*/ 7678681 w 10655455"/>
              <a:gd name="connsiteY35" fmla="*/ 3459104 h 6858000"/>
              <a:gd name="connsiteX36" fmla="*/ 8119685 w 10655455"/>
              <a:gd name="connsiteY36" fmla="*/ 3459104 h 6858000"/>
              <a:gd name="connsiteX37" fmla="*/ 8187313 w 10655455"/>
              <a:gd name="connsiteY37" fmla="*/ 3498961 h 6858000"/>
              <a:gd name="connsiteX38" fmla="*/ 8408292 w 10655455"/>
              <a:gd name="connsiteY38" fmla="*/ 3879501 h 6858000"/>
              <a:gd name="connsiteX39" fmla="*/ 8408292 w 10655455"/>
              <a:gd name="connsiteY39" fmla="*/ 3957318 h 6858000"/>
              <a:gd name="connsiteX40" fmla="*/ 8187313 w 10655455"/>
              <a:gd name="connsiteY40" fmla="*/ 4337857 h 6858000"/>
              <a:gd name="connsiteX41" fmla="*/ 8119685 w 10655455"/>
              <a:gd name="connsiteY41" fmla="*/ 4377714 h 6858000"/>
              <a:gd name="connsiteX42" fmla="*/ 7678681 w 10655455"/>
              <a:gd name="connsiteY42" fmla="*/ 4377714 h 6858000"/>
              <a:gd name="connsiteX43" fmla="*/ 7610101 w 10655455"/>
              <a:gd name="connsiteY43" fmla="*/ 4337857 h 6858000"/>
              <a:gd name="connsiteX44" fmla="*/ 7390076 w 10655455"/>
              <a:gd name="connsiteY44" fmla="*/ 3957318 h 6858000"/>
              <a:gd name="connsiteX45" fmla="*/ 7390076 w 10655455"/>
              <a:gd name="connsiteY45" fmla="*/ 3879501 h 6858000"/>
              <a:gd name="connsiteX46" fmla="*/ 7610101 w 10655455"/>
              <a:gd name="connsiteY46" fmla="*/ 3498961 h 6858000"/>
              <a:gd name="connsiteX47" fmla="*/ 7678681 w 10655455"/>
              <a:gd name="connsiteY47" fmla="*/ 3459104 h 6858000"/>
              <a:gd name="connsiteX48" fmla="*/ 9108816 w 10655455"/>
              <a:gd name="connsiteY48" fmla="*/ 2082751 h 6858000"/>
              <a:gd name="connsiteX49" fmla="*/ 9876937 w 10655455"/>
              <a:gd name="connsiteY49" fmla="*/ 2082751 h 6858000"/>
              <a:gd name="connsiteX50" fmla="*/ 9994727 w 10655455"/>
              <a:gd name="connsiteY50" fmla="*/ 2152172 h 6858000"/>
              <a:gd name="connsiteX51" fmla="*/ 10379617 w 10655455"/>
              <a:gd name="connsiteY51" fmla="*/ 2814978 h 6858000"/>
              <a:gd name="connsiteX52" fmla="*/ 10379617 w 10655455"/>
              <a:gd name="connsiteY52" fmla="*/ 2950515 h 6858000"/>
              <a:gd name="connsiteX53" fmla="*/ 9994727 w 10655455"/>
              <a:gd name="connsiteY53" fmla="*/ 3613321 h 6858000"/>
              <a:gd name="connsiteX54" fmla="*/ 9876937 w 10655455"/>
              <a:gd name="connsiteY54" fmla="*/ 3682742 h 6858000"/>
              <a:gd name="connsiteX55" fmla="*/ 9108816 w 10655455"/>
              <a:gd name="connsiteY55" fmla="*/ 3682742 h 6858000"/>
              <a:gd name="connsiteX56" fmla="*/ 8989367 w 10655455"/>
              <a:gd name="connsiteY56" fmla="*/ 3613321 h 6858000"/>
              <a:gd name="connsiteX57" fmla="*/ 8606137 w 10655455"/>
              <a:gd name="connsiteY57" fmla="*/ 2950515 h 6858000"/>
              <a:gd name="connsiteX58" fmla="*/ 8606137 w 10655455"/>
              <a:gd name="connsiteY58" fmla="*/ 2814978 h 6858000"/>
              <a:gd name="connsiteX59" fmla="*/ 8989367 w 10655455"/>
              <a:gd name="connsiteY59" fmla="*/ 2152172 h 6858000"/>
              <a:gd name="connsiteX60" fmla="*/ 9108816 w 10655455"/>
              <a:gd name="connsiteY60" fmla="*/ 2082751 h 6858000"/>
              <a:gd name="connsiteX61" fmla="*/ 1321854 w 10655455"/>
              <a:gd name="connsiteY61" fmla="*/ 2071857 h 6858000"/>
              <a:gd name="connsiteX62" fmla="*/ 5365317 w 10655455"/>
              <a:gd name="connsiteY62" fmla="*/ 2071857 h 6858000"/>
              <a:gd name="connsiteX63" fmla="*/ 5985373 w 10655455"/>
              <a:gd name="connsiteY63" fmla="*/ 2437296 h 6858000"/>
              <a:gd name="connsiteX64" fmla="*/ 8011470 w 10655455"/>
              <a:gd name="connsiteY64" fmla="*/ 5926372 h 6858000"/>
              <a:gd name="connsiteX65" fmla="*/ 8011470 w 10655455"/>
              <a:gd name="connsiteY65" fmla="*/ 6639850 h 6858000"/>
              <a:gd name="connsiteX66" fmla="*/ 7904625 w 10655455"/>
              <a:gd name="connsiteY66" fmla="*/ 6823844 h 6858000"/>
              <a:gd name="connsiteX67" fmla="*/ 7884791 w 10655455"/>
              <a:gd name="connsiteY67" fmla="*/ 6858000 h 6858000"/>
              <a:gd name="connsiteX68" fmla="*/ 0 w 10655455"/>
              <a:gd name="connsiteY68" fmla="*/ 6858000 h 6858000"/>
              <a:gd name="connsiteX69" fmla="*/ 0 w 10655455"/>
              <a:gd name="connsiteY69" fmla="*/ 3635967 h 6858000"/>
              <a:gd name="connsiteX70" fmla="*/ 27177 w 10655455"/>
              <a:gd name="connsiteY70" fmla="*/ 3588964 h 6858000"/>
              <a:gd name="connsiteX71" fmla="*/ 693065 w 10655455"/>
              <a:gd name="connsiteY71" fmla="*/ 2437296 h 6858000"/>
              <a:gd name="connsiteX72" fmla="*/ 1321854 w 10655455"/>
              <a:gd name="connsiteY72" fmla="*/ 2071857 h 6858000"/>
              <a:gd name="connsiteX73" fmla="*/ 6786399 w 10655455"/>
              <a:gd name="connsiteY73" fmla="*/ 753840 h 6858000"/>
              <a:gd name="connsiteX74" fmla="*/ 8025968 w 10655455"/>
              <a:gd name="connsiteY74" fmla="*/ 753840 h 6858000"/>
              <a:gd name="connsiteX75" fmla="*/ 8216053 w 10655455"/>
              <a:gd name="connsiteY75" fmla="*/ 865869 h 6858000"/>
              <a:gd name="connsiteX76" fmla="*/ 8837177 w 10655455"/>
              <a:gd name="connsiteY76" fmla="*/ 1935484 h 6858000"/>
              <a:gd name="connsiteX77" fmla="*/ 8837177 w 10655455"/>
              <a:gd name="connsiteY77" fmla="*/ 2154207 h 6858000"/>
              <a:gd name="connsiteX78" fmla="*/ 8216053 w 10655455"/>
              <a:gd name="connsiteY78" fmla="*/ 3223823 h 6858000"/>
              <a:gd name="connsiteX79" fmla="*/ 8025968 w 10655455"/>
              <a:gd name="connsiteY79" fmla="*/ 3335852 h 6858000"/>
              <a:gd name="connsiteX80" fmla="*/ 6786399 w 10655455"/>
              <a:gd name="connsiteY80" fmla="*/ 3335852 h 6858000"/>
              <a:gd name="connsiteX81" fmla="*/ 6593637 w 10655455"/>
              <a:gd name="connsiteY81" fmla="*/ 3223823 h 6858000"/>
              <a:gd name="connsiteX82" fmla="*/ 5975192 w 10655455"/>
              <a:gd name="connsiteY82" fmla="*/ 2154207 h 6858000"/>
              <a:gd name="connsiteX83" fmla="*/ 5975192 w 10655455"/>
              <a:gd name="connsiteY83" fmla="*/ 1935484 h 6858000"/>
              <a:gd name="connsiteX84" fmla="*/ 6593637 w 10655455"/>
              <a:gd name="connsiteY84" fmla="*/ 865869 h 6858000"/>
              <a:gd name="connsiteX85" fmla="*/ 6786399 w 10655455"/>
              <a:gd name="connsiteY85" fmla="*/ 753840 h 6858000"/>
              <a:gd name="connsiteX86" fmla="*/ 0 w 10655455"/>
              <a:gd name="connsiteY86" fmla="*/ 0 h 6858000"/>
              <a:gd name="connsiteX87" fmla="*/ 6966294 w 10655455"/>
              <a:gd name="connsiteY87" fmla="*/ 0 h 6858000"/>
              <a:gd name="connsiteX88" fmla="*/ 6852387 w 10655455"/>
              <a:gd name="connsiteY88" fmla="*/ 196155 h 6858000"/>
              <a:gd name="connsiteX89" fmla="*/ 6043322 w 10655455"/>
              <a:gd name="connsiteY89" fmla="*/ 1589421 h 6858000"/>
              <a:gd name="connsiteX90" fmla="*/ 5423265 w 10655455"/>
              <a:gd name="connsiteY90" fmla="*/ 1954861 h 6858000"/>
              <a:gd name="connsiteX91" fmla="*/ 1379802 w 10655455"/>
              <a:gd name="connsiteY91" fmla="*/ 1954861 h 6858000"/>
              <a:gd name="connsiteX92" fmla="*/ 751013 w 10655455"/>
              <a:gd name="connsiteY92" fmla="*/ 1589421 h 6858000"/>
              <a:gd name="connsiteX93" fmla="*/ 1951 w 10655455"/>
              <a:gd name="connsiteY93" fmla="*/ 293901 h 6858000"/>
              <a:gd name="connsiteX94" fmla="*/ 0 w 10655455"/>
              <a:gd name="connsiteY94" fmla="*/ 29052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10655455" h="6858000">
                <a:moveTo>
                  <a:pt x="8526285" y="6283111"/>
                </a:moveTo>
                <a:cubicBezTo>
                  <a:pt x="8526285" y="6283111"/>
                  <a:pt x="8526285" y="6283111"/>
                  <a:pt x="10157124" y="6283111"/>
                </a:cubicBezTo>
                <a:cubicBezTo>
                  <a:pt x="10259271" y="6283111"/>
                  <a:pt x="10357896" y="6339261"/>
                  <a:pt x="10407209" y="6430504"/>
                </a:cubicBezTo>
                <a:cubicBezTo>
                  <a:pt x="10407209" y="6430504"/>
                  <a:pt x="10407209" y="6430504"/>
                  <a:pt x="10606716" y="6774068"/>
                </a:cubicBezTo>
                <a:lnTo>
                  <a:pt x="10655455" y="6858000"/>
                </a:lnTo>
                <a:lnTo>
                  <a:pt x="8025501" y="6858000"/>
                </a:lnTo>
                <a:lnTo>
                  <a:pt x="8129453" y="6678214"/>
                </a:lnTo>
                <a:cubicBezTo>
                  <a:pt x="8174148" y="6600912"/>
                  <a:pt x="8221824" y="6518457"/>
                  <a:pt x="8272677" y="6430504"/>
                </a:cubicBezTo>
                <a:cubicBezTo>
                  <a:pt x="8325512" y="6339261"/>
                  <a:pt x="8420615" y="6283111"/>
                  <a:pt x="8526285" y="6283111"/>
                </a:cubicBezTo>
                <a:close/>
                <a:moveTo>
                  <a:pt x="8508611" y="4776272"/>
                </a:moveTo>
                <a:cubicBezTo>
                  <a:pt x="8508611" y="4776272"/>
                  <a:pt x="8508611" y="4776272"/>
                  <a:pt x="9153763" y="4776272"/>
                </a:cubicBezTo>
                <a:cubicBezTo>
                  <a:pt x="9194173" y="4776272"/>
                  <a:pt x="9233188" y="4798484"/>
                  <a:pt x="9252696" y="4834580"/>
                </a:cubicBezTo>
                <a:cubicBezTo>
                  <a:pt x="9252696" y="4834580"/>
                  <a:pt x="9252696" y="4834580"/>
                  <a:pt x="9575969" y="5391278"/>
                </a:cubicBezTo>
                <a:cubicBezTo>
                  <a:pt x="9596871" y="5425985"/>
                  <a:pt x="9596871" y="5470409"/>
                  <a:pt x="9575969" y="5505116"/>
                </a:cubicBezTo>
                <a:cubicBezTo>
                  <a:pt x="9575969" y="5505116"/>
                  <a:pt x="9575969" y="5505116"/>
                  <a:pt x="9252696" y="6061815"/>
                </a:cubicBezTo>
                <a:cubicBezTo>
                  <a:pt x="9233188" y="6097909"/>
                  <a:pt x="9194173" y="6120122"/>
                  <a:pt x="9153763" y="6120122"/>
                </a:cubicBezTo>
                <a:cubicBezTo>
                  <a:pt x="9153763" y="6120122"/>
                  <a:pt x="9153763" y="6120122"/>
                  <a:pt x="8508611" y="6120122"/>
                </a:cubicBezTo>
                <a:cubicBezTo>
                  <a:pt x="8466808" y="6120122"/>
                  <a:pt x="8429186" y="6097909"/>
                  <a:pt x="8408284" y="6061815"/>
                </a:cubicBezTo>
                <a:cubicBezTo>
                  <a:pt x="8408284" y="6061815"/>
                  <a:pt x="8408284" y="6061815"/>
                  <a:pt x="8086404" y="5505116"/>
                </a:cubicBezTo>
                <a:cubicBezTo>
                  <a:pt x="8065503" y="5470409"/>
                  <a:pt x="8065503" y="5425985"/>
                  <a:pt x="8086404" y="5391278"/>
                </a:cubicBezTo>
                <a:cubicBezTo>
                  <a:pt x="8086404" y="5391278"/>
                  <a:pt x="8086404" y="5391278"/>
                  <a:pt x="8408284" y="4834580"/>
                </a:cubicBezTo>
                <a:cubicBezTo>
                  <a:pt x="8429186" y="4798484"/>
                  <a:pt x="8466808" y="4776272"/>
                  <a:pt x="8508611" y="4776272"/>
                </a:cubicBezTo>
                <a:close/>
                <a:moveTo>
                  <a:pt x="8438383" y="4182594"/>
                </a:moveTo>
                <a:cubicBezTo>
                  <a:pt x="8438383" y="4182594"/>
                  <a:pt x="8438383" y="4182594"/>
                  <a:pt x="8671249" y="4182594"/>
                </a:cubicBezTo>
                <a:cubicBezTo>
                  <a:pt x="8685834" y="4182594"/>
                  <a:pt x="8699916" y="4190612"/>
                  <a:pt x="8706958" y="4203640"/>
                </a:cubicBezTo>
                <a:cubicBezTo>
                  <a:pt x="8706958" y="4203640"/>
                  <a:pt x="8706958" y="4203640"/>
                  <a:pt x="8823642" y="4404579"/>
                </a:cubicBezTo>
                <a:cubicBezTo>
                  <a:pt x="8831187" y="4417106"/>
                  <a:pt x="8831187" y="4433141"/>
                  <a:pt x="8823642" y="4445668"/>
                </a:cubicBezTo>
                <a:cubicBezTo>
                  <a:pt x="8823642" y="4445668"/>
                  <a:pt x="8823642" y="4445668"/>
                  <a:pt x="8706958" y="4646606"/>
                </a:cubicBezTo>
                <a:cubicBezTo>
                  <a:pt x="8699916" y="4659635"/>
                  <a:pt x="8685834" y="4667652"/>
                  <a:pt x="8671249" y="4667652"/>
                </a:cubicBezTo>
                <a:cubicBezTo>
                  <a:pt x="8671249" y="4667652"/>
                  <a:pt x="8671249" y="4667652"/>
                  <a:pt x="8438383" y="4667652"/>
                </a:cubicBezTo>
                <a:cubicBezTo>
                  <a:pt x="8423295" y="4667652"/>
                  <a:pt x="8409715" y="4659635"/>
                  <a:pt x="8402170" y="4646606"/>
                </a:cubicBezTo>
                <a:cubicBezTo>
                  <a:pt x="8402170" y="4646606"/>
                  <a:pt x="8402170" y="4646606"/>
                  <a:pt x="8285989" y="4445668"/>
                </a:cubicBezTo>
                <a:cubicBezTo>
                  <a:pt x="8278445" y="4433141"/>
                  <a:pt x="8278445" y="4417106"/>
                  <a:pt x="8285989" y="4404579"/>
                </a:cubicBezTo>
                <a:cubicBezTo>
                  <a:pt x="8285989" y="4404579"/>
                  <a:pt x="8285989" y="4404579"/>
                  <a:pt x="8402170" y="4203640"/>
                </a:cubicBezTo>
                <a:cubicBezTo>
                  <a:pt x="8409715" y="4190612"/>
                  <a:pt x="8423295" y="4182594"/>
                  <a:pt x="8438383" y="4182594"/>
                </a:cubicBezTo>
                <a:close/>
                <a:moveTo>
                  <a:pt x="7678681" y="3459104"/>
                </a:moveTo>
                <a:cubicBezTo>
                  <a:pt x="7678681" y="3459104"/>
                  <a:pt x="7678681" y="3459104"/>
                  <a:pt x="8119685" y="3459104"/>
                </a:cubicBezTo>
                <a:cubicBezTo>
                  <a:pt x="8147308" y="3459104"/>
                  <a:pt x="8173978" y="3474287"/>
                  <a:pt x="8187313" y="3498961"/>
                </a:cubicBezTo>
                <a:cubicBezTo>
                  <a:pt x="8187313" y="3498961"/>
                  <a:pt x="8187313" y="3498961"/>
                  <a:pt x="8408292" y="3879501"/>
                </a:cubicBezTo>
                <a:cubicBezTo>
                  <a:pt x="8422579" y="3903225"/>
                  <a:pt x="8422579" y="3933593"/>
                  <a:pt x="8408292" y="3957318"/>
                </a:cubicBezTo>
                <a:cubicBezTo>
                  <a:pt x="8408292" y="3957318"/>
                  <a:pt x="8408292" y="3957318"/>
                  <a:pt x="8187313" y="4337857"/>
                </a:cubicBezTo>
                <a:cubicBezTo>
                  <a:pt x="8173978" y="4362531"/>
                  <a:pt x="8147308" y="4377714"/>
                  <a:pt x="8119685" y="4377714"/>
                </a:cubicBezTo>
                <a:cubicBezTo>
                  <a:pt x="8119685" y="4377714"/>
                  <a:pt x="8119685" y="4377714"/>
                  <a:pt x="7678681" y="4377714"/>
                </a:cubicBezTo>
                <a:cubicBezTo>
                  <a:pt x="7650106" y="4377714"/>
                  <a:pt x="7624388" y="4362531"/>
                  <a:pt x="7610101" y="4337857"/>
                </a:cubicBezTo>
                <a:cubicBezTo>
                  <a:pt x="7610101" y="4337857"/>
                  <a:pt x="7610101" y="4337857"/>
                  <a:pt x="7390076" y="3957318"/>
                </a:cubicBezTo>
                <a:cubicBezTo>
                  <a:pt x="7375787" y="3933593"/>
                  <a:pt x="7375787" y="3903225"/>
                  <a:pt x="7390076" y="3879501"/>
                </a:cubicBezTo>
                <a:cubicBezTo>
                  <a:pt x="7390076" y="3879501"/>
                  <a:pt x="7390076" y="3879501"/>
                  <a:pt x="7610101" y="3498961"/>
                </a:cubicBezTo>
                <a:cubicBezTo>
                  <a:pt x="7624388" y="3474287"/>
                  <a:pt x="7650106" y="3459104"/>
                  <a:pt x="7678681" y="3459104"/>
                </a:cubicBezTo>
                <a:close/>
                <a:moveTo>
                  <a:pt x="9108816" y="2082751"/>
                </a:moveTo>
                <a:cubicBezTo>
                  <a:pt x="9108816" y="2082751"/>
                  <a:pt x="9108816" y="2082751"/>
                  <a:pt x="9876937" y="2082751"/>
                </a:cubicBezTo>
                <a:cubicBezTo>
                  <a:pt x="9925048" y="2082751"/>
                  <a:pt x="9971500" y="2109197"/>
                  <a:pt x="9994727" y="2152172"/>
                </a:cubicBezTo>
                <a:cubicBezTo>
                  <a:pt x="9994727" y="2152172"/>
                  <a:pt x="9994727" y="2152172"/>
                  <a:pt x="10379617" y="2814978"/>
                </a:cubicBezTo>
                <a:cubicBezTo>
                  <a:pt x="10404502" y="2856301"/>
                  <a:pt x="10404502" y="2909193"/>
                  <a:pt x="10379617" y="2950515"/>
                </a:cubicBezTo>
                <a:cubicBezTo>
                  <a:pt x="10379617" y="2950515"/>
                  <a:pt x="10379617" y="2950515"/>
                  <a:pt x="9994727" y="3613321"/>
                </a:cubicBezTo>
                <a:cubicBezTo>
                  <a:pt x="9971500" y="3656296"/>
                  <a:pt x="9925048" y="3682742"/>
                  <a:pt x="9876937" y="3682742"/>
                </a:cubicBezTo>
                <a:cubicBezTo>
                  <a:pt x="9876937" y="3682742"/>
                  <a:pt x="9876937" y="3682742"/>
                  <a:pt x="9108816" y="3682742"/>
                </a:cubicBezTo>
                <a:cubicBezTo>
                  <a:pt x="9059045" y="3682742"/>
                  <a:pt x="9014252" y="3656296"/>
                  <a:pt x="8989367" y="3613321"/>
                </a:cubicBezTo>
                <a:cubicBezTo>
                  <a:pt x="8989367" y="3613321"/>
                  <a:pt x="8989367" y="3613321"/>
                  <a:pt x="8606137" y="2950515"/>
                </a:cubicBezTo>
                <a:cubicBezTo>
                  <a:pt x="8581251" y="2909193"/>
                  <a:pt x="8581251" y="2856301"/>
                  <a:pt x="8606137" y="2814978"/>
                </a:cubicBezTo>
                <a:cubicBezTo>
                  <a:pt x="8606137" y="2814978"/>
                  <a:pt x="8606137" y="2814978"/>
                  <a:pt x="8989367" y="2152172"/>
                </a:cubicBezTo>
                <a:cubicBezTo>
                  <a:pt x="9014252" y="2109197"/>
                  <a:pt x="9059045" y="2082751"/>
                  <a:pt x="9108816" y="2082751"/>
                </a:cubicBezTo>
                <a:close/>
                <a:moveTo>
                  <a:pt x="1321854" y="2071857"/>
                </a:moveTo>
                <a:cubicBezTo>
                  <a:pt x="1321854" y="2071857"/>
                  <a:pt x="1321854" y="2071857"/>
                  <a:pt x="5365317" y="2071857"/>
                </a:cubicBezTo>
                <a:cubicBezTo>
                  <a:pt x="5618580" y="2071857"/>
                  <a:pt x="5863108" y="2211072"/>
                  <a:pt x="5985373" y="2437296"/>
                </a:cubicBezTo>
                <a:cubicBezTo>
                  <a:pt x="5985373" y="2437296"/>
                  <a:pt x="5985373" y="2437296"/>
                  <a:pt x="8011470" y="5926372"/>
                </a:cubicBezTo>
                <a:cubicBezTo>
                  <a:pt x="8142468" y="6143896"/>
                  <a:pt x="8142468" y="6422327"/>
                  <a:pt x="8011470" y="6639850"/>
                </a:cubicBezTo>
                <a:cubicBezTo>
                  <a:pt x="8011470" y="6639850"/>
                  <a:pt x="8011470" y="6639850"/>
                  <a:pt x="7904625" y="6823844"/>
                </a:cubicBezTo>
                <a:lnTo>
                  <a:pt x="7884791" y="6858000"/>
                </a:lnTo>
                <a:lnTo>
                  <a:pt x="0" y="6858000"/>
                </a:lnTo>
                <a:lnTo>
                  <a:pt x="0" y="3635967"/>
                </a:lnTo>
                <a:lnTo>
                  <a:pt x="27177" y="3588964"/>
                </a:lnTo>
                <a:cubicBezTo>
                  <a:pt x="220245" y="3255048"/>
                  <a:pt x="440895" y="2873431"/>
                  <a:pt x="693065" y="2437296"/>
                </a:cubicBezTo>
                <a:cubicBezTo>
                  <a:pt x="824063" y="2211072"/>
                  <a:pt x="1059859" y="2071857"/>
                  <a:pt x="1321854" y="2071857"/>
                </a:cubicBezTo>
                <a:close/>
                <a:moveTo>
                  <a:pt x="6786399" y="753840"/>
                </a:moveTo>
                <a:cubicBezTo>
                  <a:pt x="6786399" y="753840"/>
                  <a:pt x="6786399" y="753840"/>
                  <a:pt x="8025968" y="753840"/>
                </a:cubicBezTo>
                <a:cubicBezTo>
                  <a:pt x="8103608" y="753840"/>
                  <a:pt x="8178571" y="796518"/>
                  <a:pt x="8216053" y="865869"/>
                </a:cubicBezTo>
                <a:cubicBezTo>
                  <a:pt x="8216053" y="865869"/>
                  <a:pt x="8216053" y="865869"/>
                  <a:pt x="8837177" y="1935484"/>
                </a:cubicBezTo>
                <a:cubicBezTo>
                  <a:pt x="8877335" y="2002169"/>
                  <a:pt x="8877335" y="2087523"/>
                  <a:pt x="8837177" y="2154207"/>
                </a:cubicBezTo>
                <a:cubicBezTo>
                  <a:pt x="8837177" y="2154207"/>
                  <a:pt x="8837177" y="2154207"/>
                  <a:pt x="8216053" y="3223823"/>
                </a:cubicBezTo>
                <a:cubicBezTo>
                  <a:pt x="8178571" y="3293174"/>
                  <a:pt x="8103608" y="3335852"/>
                  <a:pt x="8025968" y="3335852"/>
                </a:cubicBezTo>
                <a:cubicBezTo>
                  <a:pt x="8025968" y="3335852"/>
                  <a:pt x="8025968" y="3335852"/>
                  <a:pt x="6786399" y="3335852"/>
                </a:cubicBezTo>
                <a:cubicBezTo>
                  <a:pt x="6706082" y="3335852"/>
                  <a:pt x="6633796" y="3293174"/>
                  <a:pt x="6593637" y="3223823"/>
                </a:cubicBezTo>
                <a:cubicBezTo>
                  <a:pt x="6593637" y="3223823"/>
                  <a:pt x="6593637" y="3223823"/>
                  <a:pt x="5975192" y="2154207"/>
                </a:cubicBezTo>
                <a:cubicBezTo>
                  <a:pt x="5935033" y="2087523"/>
                  <a:pt x="5935033" y="2002169"/>
                  <a:pt x="5975192" y="1935484"/>
                </a:cubicBezTo>
                <a:cubicBezTo>
                  <a:pt x="5975192" y="1935484"/>
                  <a:pt x="5975192" y="1935484"/>
                  <a:pt x="6593637" y="865869"/>
                </a:cubicBezTo>
                <a:cubicBezTo>
                  <a:pt x="6633796" y="796518"/>
                  <a:pt x="6706082" y="753840"/>
                  <a:pt x="6786399" y="753840"/>
                </a:cubicBezTo>
                <a:close/>
                <a:moveTo>
                  <a:pt x="0" y="0"/>
                </a:moveTo>
                <a:lnTo>
                  <a:pt x="6966294" y="0"/>
                </a:lnTo>
                <a:lnTo>
                  <a:pt x="6852387" y="196155"/>
                </a:lnTo>
                <a:cubicBezTo>
                  <a:pt x="6627011" y="584267"/>
                  <a:pt x="6359899" y="1044253"/>
                  <a:pt x="6043322" y="1589421"/>
                </a:cubicBezTo>
                <a:cubicBezTo>
                  <a:pt x="5921057" y="1815646"/>
                  <a:pt x="5676528" y="1954861"/>
                  <a:pt x="5423265" y="1954861"/>
                </a:cubicBezTo>
                <a:cubicBezTo>
                  <a:pt x="5423265" y="1954861"/>
                  <a:pt x="5423265" y="1954861"/>
                  <a:pt x="1379802" y="1954861"/>
                </a:cubicBezTo>
                <a:cubicBezTo>
                  <a:pt x="1117807" y="1954861"/>
                  <a:pt x="882012" y="1815646"/>
                  <a:pt x="751013" y="1589421"/>
                </a:cubicBezTo>
                <a:cubicBezTo>
                  <a:pt x="751013" y="1589421"/>
                  <a:pt x="751013" y="1589421"/>
                  <a:pt x="1951" y="293901"/>
                </a:cubicBezTo>
                <a:lnTo>
                  <a:pt x="0" y="290527"/>
                </a:lnTo>
                <a:close/>
              </a:path>
            </a:pathLst>
          </a:cu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A943CFA-7202-47B2-A4D8-072C8CC7A731}"/>
              </a:ext>
            </a:extLst>
          </p:cNvPr>
          <p:cNvSpPr txBox="1"/>
          <p:nvPr/>
        </p:nvSpPr>
        <p:spPr>
          <a:xfrm>
            <a:off x="404949" y="5982789"/>
            <a:ext cx="263533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Babak </a:t>
            </a:r>
            <a:r>
              <a:rPr lang="en-CA" dirty="0" err="1"/>
              <a:t>Emami</a:t>
            </a:r>
            <a:r>
              <a:rPr lang="en-CA" dirty="0"/>
              <a:t>, </a:t>
            </a:r>
          </a:p>
          <a:p>
            <a:r>
              <a:rPr lang="en-CA" dirty="0">
                <a:hlinkClick r:id="rId4"/>
              </a:rPr>
              <a:t>Emami.Babak@gmail.com</a:t>
            </a:r>
            <a:endParaRPr lang="en-CA" dirty="0"/>
          </a:p>
          <a:p>
            <a:r>
              <a:rPr lang="en-CA" dirty="0"/>
              <a:t>647-326-6199</a:t>
            </a:r>
          </a:p>
        </p:txBody>
      </p:sp>
    </p:spTree>
    <p:extLst>
      <p:ext uri="{BB962C8B-B14F-4D97-AF65-F5344CB8AC3E}">
        <p14:creationId xmlns:p14="http://schemas.microsoft.com/office/powerpoint/2010/main" val="37477888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DA14D46-0C56-486E-8D45-354AF9ECB4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US" sz="3100" dirty="0">
                <a:solidFill>
                  <a:srgbClr val="FFFFFF"/>
                </a:solidFill>
              </a:rPr>
              <a:t>Test data preparation</a:t>
            </a:r>
            <a:endParaRPr lang="en-CA" sz="3100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7BB5DA-7534-4629-B964-9F3ADD9B32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225" y="2534193"/>
            <a:ext cx="10296495" cy="3814355"/>
          </a:xfrm>
        </p:spPr>
        <p:txBody>
          <a:bodyPr>
            <a:normAutofit/>
          </a:bodyPr>
          <a:lstStyle/>
          <a:p>
            <a:r>
              <a:rPr lang="en-CA" sz="1800" dirty="0">
                <a:solidFill>
                  <a:srgbClr val="000000"/>
                </a:solidFill>
              </a:rPr>
              <a:t>All steps which have been done for the Train data, needs to be done on the test data as well. </a:t>
            </a:r>
          </a:p>
          <a:p>
            <a:r>
              <a:rPr lang="en-CA" sz="1800" dirty="0">
                <a:solidFill>
                  <a:srgbClr val="000000"/>
                </a:solidFill>
              </a:rPr>
              <a:t>In this step we are going to use the generated model against the unlabelled dataset or stream vectors  to predict the appropriated class label </a:t>
            </a:r>
          </a:p>
          <a:p>
            <a:r>
              <a:rPr lang="en-CA" sz="1800" dirty="0" err="1">
                <a:solidFill>
                  <a:srgbClr val="000000"/>
                </a:solidFill>
              </a:rPr>
              <a:t>ts</a:t>
            </a:r>
            <a:r>
              <a:rPr lang="en-CA" sz="1800" dirty="0">
                <a:solidFill>
                  <a:srgbClr val="000000"/>
                </a:solidFill>
              </a:rPr>
              <a:t>= read.csv('cs-test.csv’) # create dataset name TS as test data</a:t>
            </a:r>
          </a:p>
          <a:p>
            <a:r>
              <a:rPr lang="en-CA" sz="1800" dirty="0" err="1">
                <a:solidFill>
                  <a:srgbClr val="000000"/>
                </a:solidFill>
              </a:rPr>
              <a:t>tslabl</a:t>
            </a:r>
            <a:r>
              <a:rPr lang="en-CA" sz="1800" dirty="0">
                <a:solidFill>
                  <a:srgbClr val="000000"/>
                </a:solidFill>
              </a:rPr>
              <a:t>=read.csv('sampleEntry.csv’) # probability dataset</a:t>
            </a:r>
          </a:p>
          <a:p>
            <a:r>
              <a:rPr lang="en-CA" sz="1800" dirty="0">
                <a:solidFill>
                  <a:srgbClr val="000000"/>
                </a:solidFill>
              </a:rPr>
              <a:t>Prediction : </a:t>
            </a:r>
          </a:p>
          <a:p>
            <a:r>
              <a:rPr lang="en-US" sz="1800" dirty="0">
                <a:solidFill>
                  <a:srgbClr val="000000"/>
                </a:solidFill>
              </a:rPr>
              <a:t>Nomats$SeriousDlqin2yrs &lt;- predict(mod, </a:t>
            </a:r>
            <a:r>
              <a:rPr lang="en-US" sz="1800" dirty="0" err="1">
                <a:solidFill>
                  <a:srgbClr val="000000"/>
                </a:solidFill>
              </a:rPr>
              <a:t>ts</a:t>
            </a:r>
            <a:r>
              <a:rPr lang="en-US" sz="1800" dirty="0">
                <a:solidFill>
                  <a:srgbClr val="000000"/>
                </a:solidFill>
              </a:rPr>
              <a:t>, type="response")</a:t>
            </a:r>
          </a:p>
          <a:p>
            <a:r>
              <a:rPr lang="en-US" sz="1800" dirty="0" err="1">
                <a:solidFill>
                  <a:srgbClr val="000000"/>
                </a:solidFill>
              </a:rPr>
              <a:t>prop.table</a:t>
            </a:r>
            <a:r>
              <a:rPr lang="en-US" sz="1800" dirty="0">
                <a:solidFill>
                  <a:srgbClr val="000000"/>
                </a:solidFill>
              </a:rPr>
              <a:t>(table(ts$SeriousDlqin2yrs))</a:t>
            </a:r>
          </a:p>
          <a:p>
            <a:r>
              <a:rPr lang="en-CA" sz="1800" dirty="0">
                <a:solidFill>
                  <a:srgbClr val="000000"/>
                </a:solidFill>
              </a:rPr>
              <a:t>     0                        1 </a:t>
            </a:r>
          </a:p>
          <a:p>
            <a:r>
              <a:rPr lang="en-CA" sz="1800" dirty="0">
                <a:solidFill>
                  <a:srgbClr val="000000"/>
                </a:solidFill>
              </a:rPr>
              <a:t>0.91809471     0.08190529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8587D5C-3180-4E0A-BDBC-8004D39316A2}"/>
              </a:ext>
            </a:extLst>
          </p:cNvPr>
          <p:cNvSpPr/>
          <p:nvPr/>
        </p:nvSpPr>
        <p:spPr>
          <a:xfrm>
            <a:off x="5227320" y="5288129"/>
            <a:ext cx="482346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dirty="0"/>
              <a:t>                                                               0              1</a:t>
            </a:r>
          </a:p>
          <a:p>
            <a:r>
              <a:rPr lang="en-CA" dirty="0"/>
              <a:t>1 predicted from test data             0.919    0.0812</a:t>
            </a:r>
          </a:p>
          <a:p>
            <a:r>
              <a:rPr lang="en-CA" dirty="0"/>
              <a:t>2 calculated from train dataset     0.931   0.0693</a:t>
            </a:r>
          </a:p>
        </p:txBody>
      </p:sp>
    </p:spTree>
    <p:extLst>
      <p:ext uri="{BB962C8B-B14F-4D97-AF65-F5344CB8AC3E}">
        <p14:creationId xmlns:p14="http://schemas.microsoft.com/office/powerpoint/2010/main" val="21063613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9">
            <a:extLst>
              <a:ext uri="{FF2B5EF4-FFF2-40B4-BE49-F238E27FC236}">
                <a16:creationId xmlns:a16="http://schemas.microsoft.com/office/drawing/2014/main" id="{AFA67CD3-AB4E-4A7A-BEB8-53C445D8C4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726"/>
            <a:ext cx="5614875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1">
            <a:extLst>
              <a:ext uri="{FF2B5EF4-FFF2-40B4-BE49-F238E27FC236}">
                <a16:creationId xmlns:a16="http://schemas.microsoft.com/office/drawing/2014/main" id="{07CF545F-9C2E-4446-97CD-AD92990C2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AF0377-DD8F-4DFA-8A8B-30B9172785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00012" y="384944"/>
            <a:ext cx="4977976" cy="1454051"/>
          </a:xfrm>
        </p:spPr>
        <p:txBody>
          <a:bodyPr>
            <a:normAutofit/>
          </a:bodyPr>
          <a:lstStyle/>
          <a:p>
            <a:pPr algn="ctr"/>
            <a:r>
              <a:rPr lang="en-CA" sz="3200" dirty="0">
                <a:solidFill>
                  <a:srgbClr val="000000"/>
                </a:solidFill>
              </a:rPr>
              <a:t>Future work:</a:t>
            </a:r>
          </a:p>
        </p:txBody>
      </p:sp>
      <p:sp>
        <p:nvSpPr>
          <p:cNvPr id="18" name="Freeform 62">
            <a:extLst>
              <a:ext uri="{FF2B5EF4-FFF2-40B4-BE49-F238E27FC236}">
                <a16:creationId xmlns:a16="http://schemas.microsoft.com/office/drawing/2014/main" id="{339C8D78-A644-462F-B674-F440635E5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8619"/>
            <a:ext cx="5000438" cy="5400962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5000"/>
                  </a:schemeClr>
                </a:gs>
                <a:gs pos="100000">
                  <a:schemeClr val="bg2">
                    <a:lumMod val="8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9" name="Graphic 6" descr="Pencil">
            <a:extLst>
              <a:ext uri="{FF2B5EF4-FFF2-40B4-BE49-F238E27FC236}">
                <a16:creationId xmlns:a16="http://schemas.microsoft.com/office/drawing/2014/main" id="{0F11EBBC-2DCE-4ACA-BCD3-7826BC666C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0254" y="1629089"/>
            <a:ext cx="3620021" cy="362002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3268F1-2290-4562-924D-3420646DEE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98696" y="1646904"/>
            <a:ext cx="4977578" cy="3639289"/>
          </a:xfr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anchor="ctr">
            <a:normAutofit/>
          </a:bodyPr>
          <a:lstStyle/>
          <a:p>
            <a:pPr algn="justLow"/>
            <a:r>
              <a:rPr lang="en-CA" sz="1800" dirty="0">
                <a:solidFill>
                  <a:srgbClr val="000000"/>
                </a:solidFill>
              </a:rPr>
              <a:t>In this project I omitted all NA values to reduce the complexity of model. </a:t>
            </a:r>
          </a:p>
          <a:p>
            <a:pPr algn="justLow"/>
            <a:r>
              <a:rPr lang="en-CA" sz="1800" dirty="0">
                <a:solidFill>
                  <a:srgbClr val="000000"/>
                </a:solidFill>
              </a:rPr>
              <a:t>To deal with NA we can replace the NA with:</a:t>
            </a:r>
          </a:p>
          <a:p>
            <a:pPr marL="457200" lvl="1" indent="0" algn="justLow">
              <a:buNone/>
            </a:pPr>
            <a:r>
              <a:rPr lang="en-CA" sz="1800" dirty="0">
                <a:solidFill>
                  <a:srgbClr val="000000"/>
                </a:solidFill>
              </a:rPr>
              <a:t>zero , mead, average, most frequent , or predict the possible value using linear regression. In future work I will complete the model using multi linear regression to predict the missing values and compare with this results.</a:t>
            </a:r>
          </a:p>
          <a:p>
            <a:pPr marL="0" indent="0">
              <a:buNone/>
            </a:pPr>
            <a:endParaRPr lang="en-CA" sz="2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81772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FA67CD3-AB4E-4A7A-BEB8-53C445D8C4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726"/>
            <a:ext cx="5614875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7CF545F-9C2E-4446-97CD-AD92990C2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3657DB-558A-4444-92E1-C5D862AFE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105" y="802955"/>
            <a:ext cx="4977976" cy="1454051"/>
          </a:xfrm>
        </p:spPr>
        <p:txBody>
          <a:bodyPr>
            <a:normAutofit/>
          </a:bodyPr>
          <a:lstStyle/>
          <a:p>
            <a:r>
              <a:rPr lang="en-CA">
                <a:solidFill>
                  <a:srgbClr val="000000"/>
                </a:solidFill>
              </a:rPr>
              <a:t>Thank you for the attention </a:t>
            </a:r>
          </a:p>
        </p:txBody>
      </p:sp>
      <p:sp>
        <p:nvSpPr>
          <p:cNvPr id="14" name="Freeform 62">
            <a:extLst>
              <a:ext uri="{FF2B5EF4-FFF2-40B4-BE49-F238E27FC236}">
                <a16:creationId xmlns:a16="http://schemas.microsoft.com/office/drawing/2014/main" id="{339C8D78-A644-462F-B674-F440635E5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8619"/>
            <a:ext cx="5000438" cy="5400962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5000"/>
                  </a:schemeClr>
                </a:gs>
                <a:gs pos="100000">
                  <a:schemeClr val="bg2">
                    <a:lumMod val="8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Graphic 6" descr="Lecturer">
            <a:extLst>
              <a:ext uri="{FF2B5EF4-FFF2-40B4-BE49-F238E27FC236}">
                <a16:creationId xmlns:a16="http://schemas.microsoft.com/office/drawing/2014/main" id="{CFC003CC-CFED-4648-B6CB-80DD7D7C66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0254" y="1629089"/>
            <a:ext cx="3620021" cy="36200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634FBAC-F7A9-4329-A3C4-49D91304E9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4876" y="2498257"/>
            <a:ext cx="5697059" cy="379803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5505053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4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6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FC22B78-63C0-446C-BA24-C6D89CFD7E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4872" y="1559493"/>
            <a:ext cx="6105194" cy="2031055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6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Scotia Bank </a:t>
            </a:r>
            <a:br>
              <a:rPr lang="en-US" sz="6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6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Predictor Model :</a:t>
            </a:r>
            <a:br>
              <a:rPr lang="en-US" sz="6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endParaRPr lang="en-US" sz="6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043715-0BC9-459B-8911-D0E5D840F0A6}"/>
              </a:ext>
            </a:extLst>
          </p:cNvPr>
          <p:cNvSpPr txBox="1"/>
          <p:nvPr/>
        </p:nvSpPr>
        <p:spPr>
          <a:xfrm>
            <a:off x="2974150" y="3228945"/>
            <a:ext cx="62790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FF00"/>
                </a:solidFill>
              </a:rPr>
              <a:t>Create a recommender system to predict class label</a:t>
            </a:r>
            <a:endParaRPr lang="en-CA" sz="2000" dirty="0">
              <a:solidFill>
                <a:srgbClr val="FFFF00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A12E2CC-D01F-4DD2-AE67-94585E15FA60}"/>
              </a:ext>
            </a:extLst>
          </p:cNvPr>
          <p:cNvSpPr/>
          <p:nvPr/>
        </p:nvSpPr>
        <p:spPr>
          <a:xfrm>
            <a:off x="3163761" y="4094078"/>
            <a:ext cx="59552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>
                <a:solidFill>
                  <a:srgbClr val="FFFF00"/>
                </a:solidFill>
              </a:rPr>
              <a:t>Download Link: https://github.com/BabakEA/predictor-Model</a:t>
            </a:r>
          </a:p>
        </p:txBody>
      </p:sp>
    </p:spTree>
    <p:extLst>
      <p:ext uri="{BB962C8B-B14F-4D97-AF65-F5344CB8AC3E}">
        <p14:creationId xmlns:p14="http://schemas.microsoft.com/office/powerpoint/2010/main" val="26192350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9A8E214-E820-4F3F-B00D-CDCFBA8A20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943" y="1907177"/>
            <a:ext cx="4650377" cy="2906562"/>
          </a:xfrm>
        </p:spPr>
        <p:txBody>
          <a:bodyPr>
            <a:normAutofit/>
          </a:bodyPr>
          <a:lstStyle/>
          <a:p>
            <a:r>
              <a:rPr lang="en-CA" sz="3600" dirty="0" err="1">
                <a:solidFill>
                  <a:srgbClr val="FFFFFF"/>
                </a:solidFill>
              </a:rPr>
              <a:t>Scotia_Bank.R</a:t>
            </a:r>
            <a:endParaRPr lang="en-CA" sz="3600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2DC8C0-157C-4E56-B0B9-AF28C2EE78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801866"/>
            <a:ext cx="5306084" cy="5230634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CA" sz="2400" dirty="0">
                <a:solidFill>
                  <a:srgbClr val="000000"/>
                </a:solidFill>
              </a:rPr>
              <a:t>Installing the python libraries</a:t>
            </a:r>
          </a:p>
          <a:p>
            <a:pPr marL="720725"/>
            <a:r>
              <a:rPr lang="en-CA" sz="2000" dirty="0" err="1">
                <a:solidFill>
                  <a:srgbClr val="00B0F0"/>
                </a:solidFill>
              </a:rPr>
              <a:t>install.packages</a:t>
            </a:r>
            <a:r>
              <a:rPr lang="en-CA" sz="2000" dirty="0">
                <a:solidFill>
                  <a:srgbClr val="00B0F0"/>
                </a:solidFill>
              </a:rPr>
              <a:t>(c('lattice','ggplot2','randomForest','caret', 'ROSE’)</a:t>
            </a:r>
          </a:p>
          <a:p>
            <a:pPr marL="0" indent="0">
              <a:buNone/>
            </a:pPr>
            <a:r>
              <a:rPr lang="en-CA" sz="2400" dirty="0">
                <a:solidFill>
                  <a:srgbClr val="000000"/>
                </a:solidFill>
              </a:rPr>
              <a:t>Call the library : </a:t>
            </a:r>
          </a:p>
          <a:p>
            <a:pPr lvl="1"/>
            <a:r>
              <a:rPr lang="en-US" sz="2000" dirty="0">
                <a:solidFill>
                  <a:srgbClr val="00B0F0"/>
                </a:solidFill>
              </a:rPr>
              <a:t>library(</a:t>
            </a:r>
            <a:r>
              <a:rPr lang="en-US" sz="2000" dirty="0" err="1">
                <a:solidFill>
                  <a:srgbClr val="00B0F0"/>
                </a:solidFill>
              </a:rPr>
              <a:t>dplyr</a:t>
            </a:r>
            <a:r>
              <a:rPr lang="en-US" sz="2000" dirty="0">
                <a:solidFill>
                  <a:srgbClr val="00B0F0"/>
                </a:solidFill>
              </a:rPr>
              <a:t>)</a:t>
            </a:r>
          </a:p>
          <a:p>
            <a:pPr lvl="1"/>
            <a:r>
              <a:rPr lang="en-US" sz="2000" dirty="0">
                <a:solidFill>
                  <a:srgbClr val="00B0F0"/>
                </a:solidFill>
              </a:rPr>
              <a:t>library(lattice)</a:t>
            </a:r>
          </a:p>
          <a:p>
            <a:pPr lvl="1"/>
            <a:r>
              <a:rPr lang="en-US" sz="2000" dirty="0">
                <a:solidFill>
                  <a:srgbClr val="00B0F0"/>
                </a:solidFill>
              </a:rPr>
              <a:t>library(</a:t>
            </a:r>
            <a:r>
              <a:rPr lang="en-US" sz="2000" dirty="0" err="1">
                <a:solidFill>
                  <a:srgbClr val="00B0F0"/>
                </a:solidFill>
              </a:rPr>
              <a:t>randomForest</a:t>
            </a:r>
            <a:r>
              <a:rPr lang="en-US" sz="2000" dirty="0">
                <a:solidFill>
                  <a:srgbClr val="00B0F0"/>
                </a:solidFill>
              </a:rPr>
              <a:t>)</a:t>
            </a:r>
          </a:p>
          <a:p>
            <a:pPr lvl="1"/>
            <a:r>
              <a:rPr lang="en-US" sz="2000" dirty="0">
                <a:solidFill>
                  <a:srgbClr val="00B0F0"/>
                </a:solidFill>
              </a:rPr>
              <a:t>library(ggplot2)</a:t>
            </a:r>
          </a:p>
          <a:p>
            <a:pPr lvl="1"/>
            <a:r>
              <a:rPr lang="en-US" sz="2000" dirty="0">
                <a:solidFill>
                  <a:srgbClr val="00B0F0"/>
                </a:solidFill>
              </a:rPr>
              <a:t>library(caret)</a:t>
            </a:r>
          </a:p>
          <a:p>
            <a:pPr lvl="1"/>
            <a:r>
              <a:rPr lang="en-CA" sz="2000" dirty="0">
                <a:solidFill>
                  <a:srgbClr val="00B0F0"/>
                </a:solidFill>
              </a:rPr>
              <a:t>library(ROSE)</a:t>
            </a:r>
          </a:p>
        </p:txBody>
      </p:sp>
    </p:spTree>
    <p:extLst>
      <p:ext uri="{BB962C8B-B14F-4D97-AF65-F5344CB8AC3E}">
        <p14:creationId xmlns:p14="http://schemas.microsoft.com/office/powerpoint/2010/main" val="12410414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6702E65-5B1D-43D1-A6FF-2800752C4E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053641"/>
            <a:ext cx="3669161" cy="2760098"/>
          </a:xfrm>
        </p:spPr>
        <p:txBody>
          <a:bodyPr>
            <a:normAutofit/>
          </a:bodyPr>
          <a:lstStyle/>
          <a:p>
            <a:r>
              <a:rPr lang="en-CA" b="1" dirty="0">
                <a:solidFill>
                  <a:srgbClr val="FFFFFF"/>
                </a:solidFill>
              </a:rPr>
              <a:t>Objectives</a:t>
            </a:r>
            <a:br>
              <a:rPr lang="en-CA" b="1" dirty="0">
                <a:solidFill>
                  <a:srgbClr val="FFFFFF"/>
                </a:solidFill>
              </a:rPr>
            </a:br>
            <a:endParaRPr lang="en-CA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D4A980-DA63-4EFD-8C14-FE7700C438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43154" y="498929"/>
            <a:ext cx="6339839" cy="6163128"/>
          </a:xfrm>
          <a:noFill/>
          <a:ln cap="sq">
            <a:solidFill>
              <a:schemeClr val="accent1">
                <a:alpha val="85000"/>
              </a:schemeClr>
            </a:solidFill>
            <a:round/>
          </a:ln>
          <a:effectLst>
            <a:outerShdw blurRad="50800" dist="38100" dir="13500000" algn="br" rotWithShape="0">
              <a:srgbClr val="00B0F0">
                <a:alpha val="40000"/>
              </a:srgb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>
            <a:norm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en-US" sz="2200" dirty="0">
                <a:solidFill>
                  <a:srgbClr val="000000"/>
                </a:solidFill>
              </a:rPr>
              <a:t>Data Normalization :</a:t>
            </a:r>
          </a:p>
          <a:p>
            <a:pPr marL="895350" indent="-185738"/>
            <a:r>
              <a:rPr lang="en-US" sz="2200" dirty="0">
                <a:solidFill>
                  <a:schemeClr val="bg2">
                    <a:lumMod val="50000"/>
                  </a:schemeClr>
                </a:solidFill>
              </a:rPr>
              <a:t>Noise reduction: To reduce the complexity of the Model </a:t>
            </a:r>
          </a:p>
          <a:p>
            <a:pPr marL="895350" indent="-185738"/>
            <a:r>
              <a:rPr lang="en-US" sz="2200" dirty="0">
                <a:solidFill>
                  <a:schemeClr val="bg2">
                    <a:lumMod val="50000"/>
                  </a:schemeClr>
                </a:solidFill>
              </a:rPr>
              <a:t>Data Balancing :Use the balancing technique to produce relevant models and data results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200" dirty="0">
                <a:solidFill>
                  <a:srgbClr val="000000"/>
                </a:solidFill>
              </a:rPr>
              <a:t>Create the model:</a:t>
            </a:r>
          </a:p>
          <a:p>
            <a:pPr marL="895350" indent="-185738"/>
            <a:r>
              <a:rPr lang="en-US" sz="2200" dirty="0">
                <a:solidFill>
                  <a:schemeClr val="bg2">
                    <a:lumMod val="50000"/>
                  </a:schemeClr>
                </a:solidFill>
              </a:rPr>
              <a:t>Use Random Forest 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200" dirty="0">
                <a:solidFill>
                  <a:srgbClr val="000000"/>
                </a:solidFill>
              </a:rPr>
              <a:t>Test the model on test data: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200" dirty="0">
                <a:solidFill>
                  <a:srgbClr val="000000"/>
                </a:solidFill>
              </a:rPr>
              <a:t>Future Work</a:t>
            </a:r>
          </a:p>
          <a:p>
            <a:pPr marL="514350" indent="-514350">
              <a:buFont typeface="+mj-lt"/>
              <a:buAutoNum type="arabicPeriod"/>
            </a:pPr>
            <a:endParaRPr lang="en-US" sz="2200" dirty="0">
              <a:solidFill>
                <a:srgbClr val="000000"/>
              </a:solidFill>
            </a:endParaRPr>
          </a:p>
          <a:p>
            <a:pPr marL="514350" indent="-514350">
              <a:buFont typeface="+mj-lt"/>
              <a:buAutoNum type="arabicPeriod"/>
            </a:pPr>
            <a:endParaRPr lang="en-US" sz="22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93658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C6B8005-5DAD-446C-A3D4-83DC5EFDE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rgbClr val="FFFFFF"/>
                </a:solidFill>
              </a:rPr>
              <a:t>Data Normalization :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CB5D9F0-7933-40F4-9E0B-E7135DE422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601" y="2530089"/>
            <a:ext cx="4276213" cy="4351338"/>
          </a:xfrm>
        </p:spPr>
        <p:txBody>
          <a:bodyPr/>
          <a:lstStyle/>
          <a:p>
            <a:pPr algn="justLow"/>
            <a:r>
              <a:rPr lang="en-US" sz="2000" b="1" dirty="0"/>
              <a:t>Scaling: </a:t>
            </a:r>
            <a:r>
              <a:rPr lang="en-US" sz="1800" dirty="0"/>
              <a:t>Data columns must be normalized to increase the linearity of the model or increase the accuracy of prediction. To address this issue, the </a:t>
            </a:r>
            <a:r>
              <a:rPr lang="en-US" sz="1800" dirty="0" err="1"/>
              <a:t>MonthlyIncome</a:t>
            </a:r>
            <a:r>
              <a:rPr lang="en-US" sz="1800" dirty="0"/>
              <a:t> will be replaced by Log (MonthlyIncome,10) and, age has replaced by (age/10)</a:t>
            </a:r>
          </a:p>
          <a:p>
            <a:pPr algn="justLow"/>
            <a:r>
              <a:rPr lang="en-US" sz="1800" dirty="0"/>
              <a:t>Following Code, shows the scaling step on this project</a:t>
            </a:r>
          </a:p>
          <a:p>
            <a:pPr marL="720725" algn="justLow"/>
            <a:r>
              <a:rPr lang="en-US" sz="1800" dirty="0" err="1"/>
              <a:t>train$MonthlyIncome</a:t>
            </a:r>
            <a:r>
              <a:rPr lang="en-US" sz="1800" dirty="0"/>
              <a:t>=log10(</a:t>
            </a:r>
            <a:r>
              <a:rPr lang="en-US" sz="1800" dirty="0" err="1"/>
              <a:t>train$MonthlyIncome</a:t>
            </a:r>
            <a:r>
              <a:rPr lang="en-US" sz="1800" dirty="0"/>
              <a:t>)</a:t>
            </a:r>
          </a:p>
          <a:p>
            <a:pPr marL="720725" algn="justLow"/>
            <a:r>
              <a:rPr lang="en-US" sz="1800" dirty="0" err="1"/>
              <a:t>train$age</a:t>
            </a:r>
            <a:r>
              <a:rPr lang="en-US" sz="1800" dirty="0"/>
              <a:t>= (</a:t>
            </a:r>
            <a:r>
              <a:rPr lang="en-US" sz="1800" dirty="0" err="1"/>
              <a:t>train$age</a:t>
            </a:r>
            <a:r>
              <a:rPr lang="en-US" sz="1800" dirty="0"/>
              <a:t>)/10</a:t>
            </a:r>
            <a:endParaRPr lang="en-CA" sz="1800" dirty="0"/>
          </a:p>
          <a:p>
            <a:endParaRPr lang="en-CA" dirty="0"/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368C3BE3-3BFF-444A-BF35-171F3C9CE9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5219" y="2530089"/>
            <a:ext cx="3255329" cy="4199585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DD5394D2-D3E6-4DAC-A69F-669B7B662C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3954" y="2530089"/>
            <a:ext cx="3255329" cy="419958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C1837849-A8CA-4576-B645-5B431F286010}"/>
              </a:ext>
            </a:extLst>
          </p:cNvPr>
          <p:cNvSpPr/>
          <p:nvPr/>
        </p:nvSpPr>
        <p:spPr>
          <a:xfrm>
            <a:off x="7615235" y="4163014"/>
            <a:ext cx="1584251" cy="606056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030520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301071-65F0-483D-81FB-816714C52D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2310" y="2626714"/>
            <a:ext cx="4916774" cy="3827417"/>
          </a:xfrm>
        </p:spPr>
        <p:txBody>
          <a:bodyPr>
            <a:normAutofit/>
          </a:bodyPr>
          <a:lstStyle/>
          <a:p>
            <a:r>
              <a:rPr lang="en-US" sz="2000" dirty="0"/>
              <a:t>Noise reduction : </a:t>
            </a:r>
          </a:p>
          <a:p>
            <a:pPr algn="just"/>
            <a:r>
              <a:rPr lang="en-US" sz="1600" dirty="0"/>
              <a:t>Hence, classification problems which contain noise are complex problems, accurate solutions are often difficult to achieve. The presence of noise in the data may affect the intrinsic characteristics of a classification problem, as these corruptions could introduce new properties in the problem domain. </a:t>
            </a:r>
          </a:p>
          <a:p>
            <a:pPr algn="just"/>
            <a:r>
              <a:rPr lang="en-US" sz="1600" dirty="0"/>
              <a:t>In this case I eliminated outlier recorded to the separated Database named Noise</a:t>
            </a:r>
            <a:endParaRPr lang="en-CA" sz="160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F7C12A7-D179-4863-9A55-EE9A3ACBA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rgbClr val="FFFFFF"/>
                </a:solidFill>
              </a:rPr>
              <a:t>Data Normalization :</a:t>
            </a:r>
          </a:p>
        </p:txBody>
      </p:sp>
      <p:pic>
        <p:nvPicPr>
          <p:cNvPr id="7" name="Picture 6" descr="A close up of a white wall&#10;&#10;Description automatically generated">
            <a:extLst>
              <a:ext uri="{FF2B5EF4-FFF2-40B4-BE49-F238E27FC236}">
                <a16:creationId xmlns:a16="http://schemas.microsoft.com/office/drawing/2014/main" id="{EC6AA8DB-1DE2-49F0-80B4-CC9ECD6E78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2438" y="2733802"/>
            <a:ext cx="5430302" cy="3740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1548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AF7C12A7-D179-4863-9A55-EE9A3ACBA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rgbClr val="FFFFFF"/>
                </a:solidFill>
              </a:rPr>
              <a:t>Data Normalization :</a:t>
            </a: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501E3940-0FA8-4B53-A8B0-E0DFEA7EFB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4945" y="2753936"/>
            <a:ext cx="10861812" cy="31239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0" numCol="5" spcCol="36000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0" lang="en-CA" altLang="en-US" sz="900" b="1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age</a:t>
            </a:r>
            <a:r>
              <a:rPr kumimoji="0" lang="en-CA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  </a:t>
            </a:r>
            <a:endParaRPr kumimoji="0" lang="en-CA" altLang="en-US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0" lang="en-CA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Min.   : 21.00  </a:t>
            </a:r>
            <a:endParaRPr kumimoji="0" lang="en-CA" altLang="en-US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0" lang="en-CA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1st Qu.: 41.00  </a:t>
            </a:r>
            <a:endParaRPr kumimoji="0" lang="en-CA" altLang="en-US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0" lang="en-CA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Median : 51.00  </a:t>
            </a:r>
            <a:endParaRPr kumimoji="0" lang="en-CA" altLang="en-US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0" lang="en-CA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Mean   : 51.41  </a:t>
            </a:r>
            <a:endParaRPr kumimoji="0" lang="en-CA" altLang="en-US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0" lang="en-CA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3rd Qu.: 61.00  </a:t>
            </a:r>
            <a:endParaRPr kumimoji="0" lang="en-CA" altLang="en-US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0" lang="en-CA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kumimoji="0" lang="en-CA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Max.   :102.00 </a:t>
            </a:r>
            <a:endParaRPr kumimoji="0" lang="en-CA" altLang="en-US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highlight>
                <a:srgbClr val="FFFF00"/>
              </a:highlight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0" lang="en-CA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endParaRPr kumimoji="0" lang="en-CA" altLang="en-US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0" lang="en-CA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kumimoji="0" lang="en-CA" altLang="en-US" sz="900" b="1" i="0" u="none" strike="noStrike" cap="none" normalizeH="0" baseline="0" dirty="0" err="1">
                <a:ln>
                  <a:noFill/>
                </a:ln>
                <a:solidFill>
                  <a:srgbClr val="C00000"/>
                </a:solidFill>
                <a:effectLst/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RevolvingUtilizationOfUnsecuredLines</a:t>
            </a:r>
            <a:endParaRPr kumimoji="0" lang="en-CA" altLang="en-US" sz="600" b="1" i="0" u="none" strike="noStrike" cap="none" normalizeH="0" baseline="0" dirty="0">
              <a:ln>
                <a:noFill/>
              </a:ln>
              <a:solidFill>
                <a:srgbClr val="C00000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0" lang="en-CA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Min.   :0.00000                     </a:t>
            </a:r>
            <a:endParaRPr kumimoji="0" lang="en-CA" altLang="en-US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0" lang="en-CA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1st Qu.:0.03676                     </a:t>
            </a:r>
            <a:endParaRPr kumimoji="0" lang="en-CA" altLang="en-US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0" lang="en-CA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Median :0.17780                     </a:t>
            </a:r>
            <a:endParaRPr kumimoji="0" lang="en-CA" altLang="en-US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0" lang="en-CA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Mean   :0.33001                     </a:t>
            </a:r>
            <a:endParaRPr kumimoji="0" lang="en-CA" altLang="en-US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0" lang="en-CA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3rd Qu.:0.56619                     </a:t>
            </a:r>
            <a:endParaRPr kumimoji="0" lang="en-CA" altLang="en-US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0" lang="en-CA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kumimoji="0" lang="en-CA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Max.   :2.98453  </a:t>
            </a:r>
            <a:endParaRPr kumimoji="0" lang="en-CA" altLang="en-US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highlight>
                <a:srgbClr val="FFFF00"/>
              </a:highlight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0" lang="en-CA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      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endParaRPr lang="en-CA" altLang="en-US" sz="800" dirty="0">
              <a:solidFill>
                <a:srgbClr val="000000"/>
              </a:solidFill>
              <a:latin typeface="Lucida Console" panose="020B06090405040202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endParaRPr kumimoji="0" lang="en-CA" altLang="en-US" sz="8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Lucida Console" panose="020B06090405040202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endParaRPr lang="en-CA" altLang="en-US" sz="800" dirty="0">
              <a:solidFill>
                <a:srgbClr val="000000"/>
              </a:solidFill>
              <a:latin typeface="Lucida Console" panose="020B06090405040202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endParaRPr kumimoji="0" lang="en-CA" altLang="en-US" sz="8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Lucida Console" panose="020B06090405040202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endParaRPr lang="en-CA" altLang="en-US" sz="800" dirty="0">
              <a:solidFill>
                <a:srgbClr val="000000"/>
              </a:solidFill>
              <a:latin typeface="Lucida Console" panose="020B06090405040202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0" lang="en-CA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</a:t>
            </a:r>
            <a:endParaRPr kumimoji="0" lang="en-CA" altLang="en-US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0" lang="en-CA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kumimoji="0" lang="en-CA" altLang="en-US" sz="900" b="1" i="0" u="none" strike="noStrike" cap="none" normalizeH="0" baseline="0" dirty="0">
                <a:ln>
                  <a:noFill/>
                </a:ln>
                <a:solidFill>
                  <a:srgbClr val="00B0F0"/>
                </a:solidFill>
                <a:effectLst/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NumberOfTime30.59DaysPastDueNotWo</a:t>
            </a:r>
            <a:r>
              <a:rPr kumimoji="0" lang="en-CA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rse</a:t>
            </a:r>
            <a:endParaRPr kumimoji="0" lang="en-CA" altLang="en-US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0" lang="en-CA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Min.   : 0.0000                     </a:t>
            </a:r>
            <a:endParaRPr kumimoji="0" lang="en-CA" altLang="en-US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0" lang="en-CA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1st Qu.: 0.0000                     </a:t>
            </a:r>
            <a:endParaRPr kumimoji="0" lang="en-CA" altLang="en-US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0" lang="en-CA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Median : 0.0000                     </a:t>
            </a:r>
            <a:endParaRPr kumimoji="0" lang="en-CA" altLang="en-US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0" lang="en-CA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Mean   : 0.2931                     </a:t>
            </a:r>
            <a:endParaRPr kumimoji="0" lang="en-CA" altLang="en-US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0" lang="en-CA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3rd Qu.: 0.0000                     </a:t>
            </a:r>
            <a:endParaRPr kumimoji="0" lang="en-CA" altLang="en-US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0" lang="en-CA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kumimoji="0" lang="en-CA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Max.   :98.0000 </a:t>
            </a:r>
            <a:endParaRPr kumimoji="0" lang="en-CA" altLang="en-US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highlight>
                <a:srgbClr val="FFFF00"/>
              </a:highlight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0" lang="en-CA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              </a:t>
            </a:r>
            <a:endParaRPr kumimoji="0" lang="en-CA" altLang="en-US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0" lang="en-CA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</a:t>
            </a:r>
            <a:r>
              <a:rPr kumimoji="0" lang="en-CA" altLang="en-US" sz="900" b="1" i="0" u="none" strike="noStrike" cap="none" normalizeH="0" baseline="0" dirty="0" err="1">
                <a:ln>
                  <a:noFill/>
                </a:ln>
                <a:solidFill>
                  <a:srgbClr val="00B0F0"/>
                </a:solidFill>
                <a:effectLst/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DebtRatio</a:t>
            </a:r>
            <a:r>
              <a:rPr kumimoji="0" lang="en-CA" altLang="en-US" sz="900" b="1" i="0" u="none" strike="noStrike" cap="none" normalizeH="0" baseline="0" dirty="0">
                <a:ln>
                  <a:noFill/>
                </a:ln>
                <a:solidFill>
                  <a:srgbClr val="00B0F0"/>
                </a:solidFill>
                <a:effectLst/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kumimoji="0" lang="en-CA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</a:t>
            </a:r>
            <a:endParaRPr kumimoji="0" lang="en-CA" altLang="en-US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0" lang="en-CA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Min.   :0.000026  </a:t>
            </a:r>
            <a:endParaRPr kumimoji="0" lang="en-CA" altLang="en-US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0" lang="en-CA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1st Qu.:0.149207  </a:t>
            </a:r>
            <a:endParaRPr kumimoji="0" lang="en-CA" altLang="en-US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0" lang="en-CA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Median :0.293992  </a:t>
            </a:r>
            <a:endParaRPr kumimoji="0" lang="en-CA" altLang="en-US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0" lang="en-CA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Mean   :0.346992  </a:t>
            </a:r>
            <a:endParaRPr kumimoji="0" lang="en-CA" altLang="en-US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0" lang="en-CA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3rd Qu.:0.467168  </a:t>
            </a:r>
            <a:endParaRPr kumimoji="0" lang="en-CA" altLang="en-US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0" lang="en-CA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kumimoji="0" lang="en-CA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Max.   :1.998765  </a:t>
            </a:r>
            <a:endParaRPr kumimoji="0" lang="en-CA" altLang="en-US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highlight>
                <a:srgbClr val="FFFF00"/>
              </a:highlight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0" lang="en-CA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endParaRPr lang="en-CA" altLang="en-US" sz="800" dirty="0">
              <a:solidFill>
                <a:srgbClr val="000000"/>
              </a:solidFill>
              <a:latin typeface="Lucida Console" panose="020B06090405040202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endParaRPr kumimoji="0" lang="en-CA" altLang="en-US" sz="8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Lucida Console" panose="020B06090405040202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endParaRPr lang="en-CA" altLang="en-US" sz="800" dirty="0">
              <a:solidFill>
                <a:srgbClr val="000000"/>
              </a:solidFill>
              <a:latin typeface="Lucida Console" panose="020B06090405040202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endParaRPr kumimoji="0" lang="en-CA" altLang="en-US" sz="8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Lucida Console" panose="020B06090405040202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endParaRPr lang="en-CA" altLang="en-US" sz="800" dirty="0">
              <a:solidFill>
                <a:srgbClr val="000000"/>
              </a:solidFill>
              <a:latin typeface="Lucida Console" panose="020B06090405040202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endParaRPr kumimoji="0" lang="en-CA" altLang="en-US" sz="8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Lucida Console" panose="020B06090405040202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endParaRPr lang="en-CA" altLang="en-US" sz="800" dirty="0">
              <a:solidFill>
                <a:srgbClr val="000000"/>
              </a:solidFill>
              <a:latin typeface="Lucida Console" panose="020B06090405040202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endParaRPr kumimoji="0" lang="en-CA" altLang="en-US" sz="8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Lucida Console" panose="020B06090405040202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0" lang="en-CA" altLang="en-US" sz="900" b="1" i="0" u="none" strike="noStrike" cap="none" normalizeH="0" baseline="0" dirty="0" err="1">
                <a:ln>
                  <a:noFill/>
                </a:ln>
                <a:solidFill>
                  <a:srgbClr val="C00000"/>
                </a:solidFill>
                <a:effectLst/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MonthlyIncome</a:t>
            </a:r>
            <a:r>
              <a:rPr kumimoji="0" lang="en-CA" altLang="en-US" sz="900" b="1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kumimoji="0" lang="en-CA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endParaRPr kumimoji="0" lang="en-CA" altLang="en-US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0" lang="en-CA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Min.   :1.602  </a:t>
            </a:r>
            <a:endParaRPr kumimoji="0" lang="en-CA" altLang="en-US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0" lang="en-CA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1st Qu.:3.556  </a:t>
            </a:r>
            <a:endParaRPr kumimoji="0" lang="en-CA" altLang="en-US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0" lang="en-CA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Median :3.742  </a:t>
            </a:r>
            <a:endParaRPr kumimoji="0" lang="en-CA" altLang="en-US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0" lang="en-CA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Mean   :3.733  </a:t>
            </a:r>
            <a:endParaRPr kumimoji="0" lang="en-CA" altLang="en-US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0" lang="en-CA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3rd Qu.:3.921  </a:t>
            </a:r>
            <a:endParaRPr kumimoji="0" lang="en-CA" altLang="en-US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0" lang="en-CA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kumimoji="0" lang="en-CA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Max.   :6.478  </a:t>
            </a:r>
            <a:endParaRPr kumimoji="0" lang="en-CA" altLang="en-US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highlight>
                <a:srgbClr val="FFFF00"/>
              </a:highlight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0" lang="en-CA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endParaRPr lang="en-CA" altLang="en-US" sz="800" dirty="0">
              <a:solidFill>
                <a:srgbClr val="000000"/>
              </a:solidFill>
              <a:latin typeface="Lucida Console" panose="020B06090405040202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0" lang="en-CA" altLang="en-US" sz="900" b="1" i="0" u="none" strike="noStrike" cap="none" normalizeH="0" baseline="0" dirty="0" err="1">
                <a:ln>
                  <a:noFill/>
                </a:ln>
                <a:solidFill>
                  <a:srgbClr val="C00000"/>
                </a:solidFill>
                <a:effectLst/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NumberOfOpenCreditLinesAndLoan</a:t>
            </a:r>
            <a:r>
              <a:rPr kumimoji="0" lang="en-CA" altLang="en-US" sz="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</a:t>
            </a:r>
            <a:endParaRPr kumimoji="0" lang="en-CA" altLang="en-US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0" lang="en-CA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Min.   : 0.000                 </a:t>
            </a:r>
            <a:endParaRPr kumimoji="0" lang="en-CA" altLang="en-US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0" lang="en-CA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1st Qu.: 5.000                 </a:t>
            </a:r>
            <a:endParaRPr kumimoji="0" lang="en-CA" altLang="en-US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0" lang="en-CA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Median : 8.000                 </a:t>
            </a:r>
            <a:endParaRPr kumimoji="0" lang="en-CA" altLang="en-US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0" lang="en-CA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Mean   : 8.906                 </a:t>
            </a:r>
            <a:endParaRPr kumimoji="0" lang="en-CA" altLang="en-US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0" lang="en-CA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3rd Qu.:12.000                 </a:t>
            </a:r>
            <a:endParaRPr kumimoji="0" lang="en-CA" altLang="en-US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0" lang="en-CA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Max.   :57.000  </a:t>
            </a:r>
            <a:endParaRPr kumimoji="0" lang="en-CA" altLang="en-US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highlight>
                <a:srgbClr val="FFFF00"/>
              </a:highlight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0" lang="en-CA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         </a:t>
            </a:r>
            <a:endParaRPr kumimoji="0" lang="en-CA" altLang="en-US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endParaRPr lang="en-CA" altLang="en-US" sz="800" dirty="0">
              <a:solidFill>
                <a:srgbClr val="000000"/>
              </a:solidFill>
              <a:latin typeface="Lucida Console" panose="020B06090405040202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endParaRPr lang="en-CA" altLang="en-US" sz="800" dirty="0">
              <a:solidFill>
                <a:srgbClr val="000000"/>
              </a:solidFill>
              <a:latin typeface="Lucida Console" panose="020B06090405040202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endParaRPr kumimoji="0" lang="en-CA" altLang="en-US" sz="8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Lucida Console" panose="020B06090405040202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endParaRPr lang="en-CA" altLang="en-US" sz="800" dirty="0">
              <a:solidFill>
                <a:srgbClr val="000000"/>
              </a:solidFill>
              <a:latin typeface="Lucida Console" panose="020B06090405040202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endParaRPr kumimoji="0" lang="en-CA" altLang="en-US" sz="8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Lucida Console" panose="020B06090405040202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endParaRPr lang="en-CA" altLang="en-US" sz="800" dirty="0">
              <a:solidFill>
                <a:srgbClr val="000000"/>
              </a:solidFill>
              <a:latin typeface="Lucida Console" panose="020B06090405040202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0" lang="en-CA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kumimoji="0" lang="en-CA" altLang="en-US" sz="900" b="1" i="0" u="none" strike="noStrike" cap="none" normalizeH="0" baseline="0" dirty="0">
                <a:ln>
                  <a:noFill/>
                </a:ln>
                <a:solidFill>
                  <a:srgbClr val="00B0F0"/>
                </a:solidFill>
                <a:effectLst/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NumberOfTimes90DaysLate</a:t>
            </a:r>
            <a:endParaRPr kumimoji="0" lang="en-CA" altLang="en-US" sz="600" b="1" i="0" u="none" strike="noStrike" cap="none" normalizeH="0" baseline="0" dirty="0">
              <a:ln>
                <a:noFill/>
              </a:ln>
              <a:solidFill>
                <a:srgbClr val="00B0F0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0" lang="en-CA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Min.   : 0.0000        </a:t>
            </a:r>
            <a:endParaRPr kumimoji="0" lang="en-CA" altLang="en-US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0" lang="en-CA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1st Qu.: 0.0000        </a:t>
            </a:r>
            <a:endParaRPr kumimoji="0" lang="en-CA" altLang="en-US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0" lang="en-CA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Median : 0.0000        </a:t>
            </a:r>
            <a:endParaRPr kumimoji="0" lang="en-CA" altLang="en-US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0" lang="en-CA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Mean   : 0.1181        </a:t>
            </a:r>
            <a:endParaRPr kumimoji="0" lang="en-CA" altLang="en-US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0" lang="en-CA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3rd Qu.: 0.0000        </a:t>
            </a:r>
            <a:endParaRPr kumimoji="0" lang="en-CA" altLang="en-US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0" lang="en-CA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kumimoji="0" lang="en-CA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Max.   :98.0000 </a:t>
            </a:r>
            <a:endParaRPr kumimoji="0" lang="en-CA" altLang="en-US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highlight>
                <a:srgbClr val="FFFF00"/>
              </a:highlight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0" lang="en-CA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 </a:t>
            </a:r>
            <a:endParaRPr kumimoji="0" lang="en-CA" altLang="en-US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0" lang="en-CA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0" lang="en-CA" altLang="en-US" sz="900" b="1" i="0" u="none" strike="noStrike" cap="none" normalizeH="0" baseline="0" dirty="0" err="1">
                <a:ln>
                  <a:noFill/>
                </a:ln>
                <a:solidFill>
                  <a:srgbClr val="00B0F0"/>
                </a:solidFill>
                <a:effectLst/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NumberRealEstateLoansOrLines</a:t>
            </a:r>
            <a:endParaRPr kumimoji="0" lang="en-CA" altLang="en-US" sz="700" b="1" i="0" u="none" strike="noStrike" cap="none" normalizeH="0" baseline="0" dirty="0">
              <a:ln>
                <a:noFill/>
              </a:ln>
              <a:solidFill>
                <a:srgbClr val="00B0F0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0" lang="en-CA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Min.   : 0.000              </a:t>
            </a:r>
            <a:endParaRPr kumimoji="0" lang="en-CA" altLang="en-US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0" lang="en-CA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1st Qu.: 0.000              </a:t>
            </a:r>
            <a:endParaRPr kumimoji="0" lang="en-CA" altLang="en-US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0" lang="en-CA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Median : 1.000              </a:t>
            </a:r>
            <a:endParaRPr kumimoji="0" lang="en-CA" altLang="en-US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0" lang="en-CA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Mean   : 1.072              </a:t>
            </a:r>
            <a:endParaRPr kumimoji="0" lang="en-CA" altLang="en-US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0" lang="en-CA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3rd Qu.: 2.000              </a:t>
            </a:r>
            <a:endParaRPr kumimoji="0" lang="en-CA" altLang="en-US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0" lang="en-CA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Max.   :32.000  </a:t>
            </a:r>
            <a:endParaRPr kumimoji="0" lang="en-CA" altLang="en-US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0" lang="en-CA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      </a:t>
            </a:r>
            <a:endParaRPr kumimoji="0" lang="en-CA" altLang="en-US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0" lang="en-CA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endParaRPr lang="en-CA" altLang="en-US" sz="800" dirty="0">
              <a:solidFill>
                <a:srgbClr val="000000"/>
              </a:solidFill>
              <a:latin typeface="Lucida Console" panose="020B06090405040202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endParaRPr kumimoji="0" lang="en-CA" altLang="en-US" sz="8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Lucida Console" panose="020B06090405040202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endParaRPr lang="en-CA" altLang="en-US" sz="800" dirty="0">
              <a:solidFill>
                <a:srgbClr val="000000"/>
              </a:solidFill>
              <a:latin typeface="Lucida Console" panose="020B06090405040202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endParaRPr kumimoji="0" lang="en-CA" altLang="en-US" sz="8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Lucida Console" panose="020B06090405040202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endParaRPr lang="en-CA" altLang="en-US" sz="800" dirty="0">
              <a:solidFill>
                <a:srgbClr val="000000"/>
              </a:solidFill>
              <a:latin typeface="Lucida Console" panose="020B06090405040202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endParaRPr kumimoji="0" lang="en-CA" altLang="en-US" sz="8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Lucida Console" panose="020B06090405040202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0" lang="en-CA" altLang="en-US" sz="900" b="1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NumberOfTime60.89DaysPastDueNotWorse</a:t>
            </a:r>
            <a:endParaRPr kumimoji="0" lang="en-CA" altLang="en-US" sz="700" b="1" i="0" u="none" strike="noStrike" cap="none" normalizeH="0" baseline="0" dirty="0">
              <a:ln>
                <a:noFill/>
              </a:ln>
              <a:solidFill>
                <a:srgbClr val="C00000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0" lang="en-CA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Min.   : 0.00000                    </a:t>
            </a:r>
            <a:endParaRPr kumimoji="0" lang="en-CA" altLang="en-US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0" lang="en-CA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1st Qu.: 0.00000                    </a:t>
            </a:r>
            <a:endParaRPr kumimoji="0" lang="en-CA" altLang="en-US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0" lang="en-CA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Median : 0.00000                    </a:t>
            </a:r>
            <a:endParaRPr kumimoji="0" lang="en-CA" altLang="en-US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0" lang="en-CA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Mean   : 0.09573                    </a:t>
            </a:r>
            <a:endParaRPr kumimoji="0" lang="en-CA" altLang="en-US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0" lang="en-CA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3rd Qu.: 0.00000                    </a:t>
            </a:r>
            <a:endParaRPr kumimoji="0" lang="en-CA" altLang="en-US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0" lang="en-CA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kumimoji="0" lang="en-CA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Max.   :98.00000 </a:t>
            </a:r>
            <a:endParaRPr kumimoji="0" lang="en-CA" altLang="en-US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highlight>
                <a:srgbClr val="FFFF00"/>
              </a:highlight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0" lang="en-CA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             </a:t>
            </a:r>
            <a:endParaRPr kumimoji="0" lang="en-CA" altLang="en-US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0" lang="en-CA" altLang="en-US" sz="900" b="1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kumimoji="0" lang="en-CA" altLang="en-US" sz="900" b="1" i="0" u="none" strike="noStrike" cap="none" normalizeH="0" baseline="0" dirty="0" err="1">
                <a:ln>
                  <a:noFill/>
                </a:ln>
                <a:solidFill>
                  <a:srgbClr val="C00000"/>
                </a:solidFill>
                <a:effectLst/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NumberOfDependents</a:t>
            </a:r>
            <a:endParaRPr kumimoji="0" lang="en-CA" altLang="en-US" sz="700" b="1" i="0" u="none" strike="noStrike" cap="none" normalizeH="0" baseline="0" dirty="0">
              <a:ln>
                <a:noFill/>
              </a:ln>
              <a:solidFill>
                <a:srgbClr val="C00000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0" lang="en-CA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Min.   : 0.0000   </a:t>
            </a:r>
            <a:endParaRPr kumimoji="0" lang="en-CA" altLang="en-US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0" lang="en-CA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1st Qu.: 0.0000   </a:t>
            </a:r>
            <a:endParaRPr kumimoji="0" lang="en-CA" altLang="en-US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0" lang="en-CA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Median : 0.0000   </a:t>
            </a:r>
            <a:endParaRPr kumimoji="0" lang="en-CA" altLang="en-US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0" lang="en-CA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Mean   : 0.8615   </a:t>
            </a:r>
            <a:endParaRPr kumimoji="0" lang="en-CA" altLang="en-US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0" lang="en-CA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3rd Qu.: 2.0000  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0" lang="en-CA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kumimoji="0" lang="en-CA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Max.   :20.0000   </a:t>
            </a:r>
            <a:endParaRPr kumimoji="0" lang="en-CA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highlight>
                <a:srgbClr val="FFFF00"/>
              </a:highlight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76588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14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6" name="Picture 16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18ECA93-B4A8-4A35-B666-99A5D3F5A2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Data Balancing </a:t>
            </a:r>
            <a:br>
              <a:rPr lang="en-US" sz="2800" dirty="0">
                <a:solidFill>
                  <a:srgbClr val="FFFFFF"/>
                </a:solidFill>
              </a:rPr>
            </a:br>
            <a:endParaRPr lang="en-CA" sz="2800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4E6F4B-8CC9-4900-8315-836CCC98CD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226" y="2680045"/>
            <a:ext cx="6025138" cy="3646864"/>
          </a:xfrm>
        </p:spPr>
        <p:txBody>
          <a:bodyPr>
            <a:normAutofit/>
          </a:bodyPr>
          <a:lstStyle/>
          <a:p>
            <a:r>
              <a:rPr lang="en-US" sz="2000" dirty="0"/>
              <a:t>"Balancing the data" in data mining is similar to the concept of weighting the data in traditional statistics, but there are a number of important differences.</a:t>
            </a:r>
            <a:endParaRPr lang="en-CA" sz="2000" dirty="0">
              <a:highlight>
                <a:srgbClr val="FFFF00"/>
              </a:highlight>
            </a:endParaRP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38E15DE4-4211-4D5C-819D-1EA4979D754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46930186"/>
              </p:ext>
            </p:extLst>
          </p:nvPr>
        </p:nvGraphicFramePr>
        <p:xfrm>
          <a:off x="351912" y="4317206"/>
          <a:ext cx="5320145" cy="17141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Picture 4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A5786CA3-B636-4B27-B37A-2010CF1369A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4364" y="2544667"/>
            <a:ext cx="3956192" cy="4166542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6354843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2DD2BC0-6F29-4B4F-8D61-2DCF6D2E8E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6A7899-7790-4BBF-B0E3-9C0B3E1C1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CA" sz="4000" dirty="0">
                <a:solidFill>
                  <a:srgbClr val="FFFFFF"/>
                </a:solidFill>
              </a:rPr>
              <a:t>Under sampling VS Over Sampling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C5C8AAC-8D6E-464E-AE7A-B3141EC79749}"/>
              </a:ext>
            </a:extLst>
          </p:cNvPr>
          <p:cNvSpPr/>
          <p:nvPr/>
        </p:nvSpPr>
        <p:spPr>
          <a:xfrm>
            <a:off x="355601" y="2726227"/>
            <a:ext cx="5597236" cy="2224464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Over Sampling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Confusion matrix: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       0                1        </a:t>
            </a:r>
            <a:r>
              <a:rPr lang="en-CA" dirty="0" err="1"/>
              <a:t>class.error</a:t>
            </a:r>
            <a:endParaRPr lang="en-CA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0   103603  3192      2.988904e-02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1    4            93201    4.291615e-05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Accuracy : 0.9816131</a:t>
            </a:r>
          </a:p>
          <a:p>
            <a:endParaRPr lang="en-CA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901107EC-6488-4C5E-BCE1-A68C38452C3F}"/>
              </a:ext>
            </a:extLst>
          </p:cNvPr>
          <p:cNvSpPr/>
          <p:nvPr/>
        </p:nvSpPr>
        <p:spPr>
          <a:xfrm>
            <a:off x="6238859" y="2726226"/>
            <a:ext cx="5597236" cy="2381483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Under Sampling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Confusion matrix: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       0            1         </a:t>
            </a:r>
            <a:r>
              <a:rPr lang="en-CA" dirty="0" err="1"/>
              <a:t>class.error</a:t>
            </a:r>
            <a:endParaRPr lang="en-CA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0   30332    1719   0.05363327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1    4316     3633   0.54296138</a:t>
            </a:r>
          </a:p>
        </p:txBody>
      </p:sp>
      <p:pic>
        <p:nvPicPr>
          <p:cNvPr id="14" name="Picture 13" descr="A screenshot of a cell phone&#10;&#10;Description automatically generated">
            <a:extLst>
              <a:ext uri="{FF2B5EF4-FFF2-40B4-BE49-F238E27FC236}">
                <a16:creationId xmlns:a16="http://schemas.microsoft.com/office/drawing/2014/main" id="{D474F948-5FD9-4381-A28F-B5E6D1B898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6000" y="4674429"/>
            <a:ext cx="2160000" cy="1859038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16" name="Picture 15" descr="A screenshot of a cell phone&#10;&#10;Description automatically generated">
            <a:extLst>
              <a:ext uri="{FF2B5EF4-FFF2-40B4-BE49-F238E27FC236}">
                <a16:creationId xmlns:a16="http://schemas.microsoft.com/office/drawing/2014/main" id="{4BC7185D-0DD9-4636-9BAE-98B6BF88D7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9827" y="4716605"/>
            <a:ext cx="2160000" cy="1859039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18" name="Picture 17" descr="A screenshot of a cell phone&#10;&#10;Description automatically generated">
            <a:extLst>
              <a:ext uri="{FF2B5EF4-FFF2-40B4-BE49-F238E27FC236}">
                <a16:creationId xmlns:a16="http://schemas.microsoft.com/office/drawing/2014/main" id="{371F336D-28A2-4C33-B2F2-59F9252653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8671" y="4646179"/>
            <a:ext cx="2160000" cy="1863760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7675672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1068</TotalTime>
  <Words>880</Words>
  <Application>Microsoft Office PowerPoint</Application>
  <PresentationFormat>Widescreen</PresentationFormat>
  <Paragraphs>181</Paragraphs>
  <Slides>12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Arial</vt:lpstr>
      <vt:lpstr>Calibri</vt:lpstr>
      <vt:lpstr>Calibri Light</vt:lpstr>
      <vt:lpstr>Courier New</vt:lpstr>
      <vt:lpstr>Lucida Console</vt:lpstr>
      <vt:lpstr>Times New Roman</vt:lpstr>
      <vt:lpstr>Wingdings</vt:lpstr>
      <vt:lpstr>Office Theme</vt:lpstr>
      <vt:lpstr>PowerPoint Presentation</vt:lpstr>
      <vt:lpstr>Scotia Bank  Predictor Model : </vt:lpstr>
      <vt:lpstr>Scotia_Bank.R</vt:lpstr>
      <vt:lpstr>Objectives </vt:lpstr>
      <vt:lpstr>Data Normalization :</vt:lpstr>
      <vt:lpstr>Data Normalization :</vt:lpstr>
      <vt:lpstr>Data Normalization :</vt:lpstr>
      <vt:lpstr>Data Balancing  </vt:lpstr>
      <vt:lpstr>Under sampling VS Over Sampling</vt:lpstr>
      <vt:lpstr>Test data preparation</vt:lpstr>
      <vt:lpstr>Future work:</vt:lpstr>
      <vt:lpstr>Thank you for the attention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Windows User</dc:creator>
  <cp:lastModifiedBy>Windows User</cp:lastModifiedBy>
  <cp:revision>27</cp:revision>
  <dcterms:created xsi:type="dcterms:W3CDTF">2018-11-12T05:51:37Z</dcterms:created>
  <dcterms:modified xsi:type="dcterms:W3CDTF">2018-12-01T06:48:51Z</dcterms:modified>
</cp:coreProperties>
</file>